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2" r:id="rId2"/>
    <p:sldMasterId id="2147483675" r:id="rId3"/>
    <p:sldMasterId id="2147483679" r:id="rId4"/>
  </p:sldMasterIdLst>
  <p:notesMasterIdLst>
    <p:notesMasterId r:id="rId111"/>
  </p:notesMasterIdLst>
  <p:sldIdLst>
    <p:sldId id="259" r:id="rId5"/>
    <p:sldId id="359" r:id="rId6"/>
    <p:sldId id="360" r:id="rId7"/>
    <p:sldId id="312" r:id="rId8"/>
    <p:sldId id="313" r:id="rId9"/>
    <p:sldId id="314" r:id="rId10"/>
    <p:sldId id="315" r:id="rId11"/>
    <p:sldId id="316" r:id="rId12"/>
    <p:sldId id="317" r:id="rId13"/>
    <p:sldId id="318" r:id="rId14"/>
    <p:sldId id="319" r:id="rId15"/>
    <p:sldId id="320" r:id="rId16"/>
    <p:sldId id="321" r:id="rId17"/>
    <p:sldId id="322" r:id="rId18"/>
    <p:sldId id="414" r:id="rId19"/>
    <p:sldId id="415" r:id="rId20"/>
    <p:sldId id="416" r:id="rId21"/>
    <p:sldId id="417" r:id="rId22"/>
    <p:sldId id="418" r:id="rId23"/>
    <p:sldId id="361" r:id="rId24"/>
    <p:sldId id="323" r:id="rId25"/>
    <p:sldId id="324" r:id="rId26"/>
    <p:sldId id="325" r:id="rId27"/>
    <p:sldId id="326" r:id="rId28"/>
    <p:sldId id="327" r:id="rId29"/>
    <p:sldId id="328" r:id="rId30"/>
    <p:sldId id="329" r:id="rId31"/>
    <p:sldId id="330" r:id="rId32"/>
    <p:sldId id="331" r:id="rId33"/>
    <p:sldId id="332" r:id="rId34"/>
    <p:sldId id="333" r:id="rId35"/>
    <p:sldId id="334" r:id="rId36"/>
    <p:sldId id="335" r:id="rId37"/>
    <p:sldId id="336" r:id="rId38"/>
    <p:sldId id="337" r:id="rId39"/>
    <p:sldId id="338" r:id="rId40"/>
    <p:sldId id="362" r:id="rId41"/>
    <p:sldId id="436" r:id="rId42"/>
    <p:sldId id="437" r:id="rId43"/>
    <p:sldId id="438" r:id="rId44"/>
    <p:sldId id="439" r:id="rId45"/>
    <p:sldId id="339" r:id="rId46"/>
    <p:sldId id="419" r:id="rId47"/>
    <p:sldId id="420" r:id="rId48"/>
    <p:sldId id="363" r:id="rId49"/>
    <p:sldId id="340" r:id="rId50"/>
    <p:sldId id="341" r:id="rId51"/>
    <p:sldId id="342" r:id="rId52"/>
    <p:sldId id="343" r:id="rId53"/>
    <p:sldId id="344" r:id="rId54"/>
    <p:sldId id="364" r:id="rId55"/>
    <p:sldId id="345" r:id="rId56"/>
    <p:sldId id="421" r:id="rId57"/>
    <p:sldId id="422" r:id="rId58"/>
    <p:sldId id="365" r:id="rId59"/>
    <p:sldId id="346" r:id="rId60"/>
    <p:sldId id="423" r:id="rId61"/>
    <p:sldId id="424" r:id="rId62"/>
    <p:sldId id="425" r:id="rId63"/>
    <p:sldId id="426" r:id="rId64"/>
    <p:sldId id="366" r:id="rId65"/>
    <p:sldId id="428" r:id="rId66"/>
    <p:sldId id="429" r:id="rId67"/>
    <p:sldId id="430" r:id="rId68"/>
    <p:sldId id="431" r:id="rId69"/>
    <p:sldId id="433" r:id="rId70"/>
    <p:sldId id="435" r:id="rId71"/>
    <p:sldId id="434" r:id="rId72"/>
    <p:sldId id="427" r:id="rId73"/>
    <p:sldId id="347" r:id="rId74"/>
    <p:sldId id="348" r:id="rId75"/>
    <p:sldId id="367" r:id="rId76"/>
    <p:sldId id="349" r:id="rId77"/>
    <p:sldId id="350" r:id="rId78"/>
    <p:sldId id="351" r:id="rId79"/>
    <p:sldId id="352" r:id="rId80"/>
    <p:sldId id="353" r:id="rId81"/>
    <p:sldId id="354" r:id="rId82"/>
    <p:sldId id="355" r:id="rId83"/>
    <p:sldId id="356" r:id="rId84"/>
    <p:sldId id="357" r:id="rId85"/>
    <p:sldId id="358" r:id="rId86"/>
    <p:sldId id="413" r:id="rId87"/>
    <p:sldId id="368" r:id="rId88"/>
    <p:sldId id="369" r:id="rId89"/>
    <p:sldId id="370" r:id="rId90"/>
    <p:sldId id="371" r:id="rId91"/>
    <p:sldId id="372" r:id="rId92"/>
    <p:sldId id="373" r:id="rId93"/>
    <p:sldId id="374" r:id="rId94"/>
    <p:sldId id="375" r:id="rId95"/>
    <p:sldId id="376" r:id="rId96"/>
    <p:sldId id="377" r:id="rId97"/>
    <p:sldId id="378" r:id="rId98"/>
    <p:sldId id="379" r:id="rId99"/>
    <p:sldId id="380" r:id="rId100"/>
    <p:sldId id="381" r:id="rId101"/>
    <p:sldId id="382" r:id="rId102"/>
    <p:sldId id="383" r:id="rId103"/>
    <p:sldId id="384" r:id="rId104"/>
    <p:sldId id="385" r:id="rId105"/>
    <p:sldId id="386" r:id="rId106"/>
    <p:sldId id="387" r:id="rId107"/>
    <p:sldId id="388" r:id="rId108"/>
    <p:sldId id="389" r:id="rId109"/>
    <p:sldId id="261" r:id="rId110"/>
  </p:sldIdLst>
  <p:sldSz cx="9144000" cy="6858000" type="screen4x3"/>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38" autoAdjust="0"/>
    <p:restoredTop sz="94673" autoAdjust="0"/>
  </p:normalViewPr>
  <p:slideViewPr>
    <p:cSldViewPr>
      <p:cViewPr varScale="1">
        <p:scale>
          <a:sx n="75" d="100"/>
          <a:sy n="75" d="100"/>
        </p:scale>
        <p:origin x="234" y="78"/>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Lst>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presProps" Target="presProps.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102" Type="http://schemas.openxmlformats.org/officeDocument/2006/relationships/slide" Target="slides/slide98.xml"/><Relationship Id="rId110" Type="http://schemas.openxmlformats.org/officeDocument/2006/relationships/slide" Target="slides/slide106.xml"/><Relationship Id="rId115"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slide" Target="slides/slide9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13"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103" Type="http://schemas.openxmlformats.org/officeDocument/2006/relationships/slide" Target="slides/slide99.xml"/><Relationship Id="rId108" Type="http://schemas.openxmlformats.org/officeDocument/2006/relationships/slide" Target="slides/slide104.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slide" Target="slides/slide92.xml"/><Relationship Id="rId11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slide" Target="slides/slide102.xml"/><Relationship Id="rId114"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slideMaster" Target="slideMasters/slideMaster2.xml"/><Relationship Id="rId29" Type="http://schemas.openxmlformats.org/officeDocument/2006/relationships/slide" Target="slides/slide25.xml"/></Relationships>
</file>

<file path=ppt/_rels/viewProps.xml.rels><?xml version="1.0" encoding="UTF-8" standalone="yes"?>
<Relationships xmlns="http://schemas.openxmlformats.org/package/2006/relationships"><Relationship Id="rId3" Type="http://schemas.openxmlformats.org/officeDocument/2006/relationships/slide" Target="slides/slide53.xml"/><Relationship Id="rId7" Type="http://schemas.openxmlformats.org/officeDocument/2006/relationships/slide" Target="slides/slide60.xml"/><Relationship Id="rId2" Type="http://schemas.openxmlformats.org/officeDocument/2006/relationships/slide" Target="slides/slide39.xml"/><Relationship Id="rId1" Type="http://schemas.openxmlformats.org/officeDocument/2006/relationships/slide" Target="slides/slide38.xml"/><Relationship Id="rId6" Type="http://schemas.openxmlformats.org/officeDocument/2006/relationships/slide" Target="slides/slide59.xml"/><Relationship Id="rId5" Type="http://schemas.openxmlformats.org/officeDocument/2006/relationships/slide" Target="slides/slide58.xml"/><Relationship Id="rId4" Type="http://schemas.openxmlformats.org/officeDocument/2006/relationships/slide" Target="slides/slide57.xml"/></Relationships>
</file>

<file path=ppt/media/image1.png>
</file>

<file path=ppt/media/image10.png>
</file>

<file path=ppt/media/image11.png>
</file>

<file path=ppt/media/image12.pn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jpeg>
</file>

<file path=ppt/media/image28.jpeg>
</file>

<file path=ppt/media/image29.jpeg>
</file>

<file path=ppt/media/image3.png>
</file>

<file path=ppt/media/image30.jpeg>
</file>

<file path=ppt/media/image31.png>
</file>

<file path=ppt/media/image32.png>
</file>

<file path=ppt/media/image33.png>
</file>

<file path=ppt/media/image34.png>
</file>

<file path=ppt/media/image35.png>
</file>

<file path=ppt/media/image36.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D300496-1DFB-4D5A-80CC-7014E0293D31}" type="datetimeFigureOut">
              <a:rPr lang="en-US" smtClean="0"/>
              <a:pPr/>
              <a:t>11/25/2018</a:t>
            </a:fld>
            <a:endParaRPr lang="en-US"/>
          </a:p>
        </p:txBody>
      </p:sp>
      <p:sp>
        <p:nvSpPr>
          <p:cNvPr id="4" name="Espaço Reservado para Imagem de Slide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6" name="Espaço Reservado para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3EB263-34CD-400B-9227-9080BEF6BE07}" type="slidenum">
              <a:rPr lang="en-US" smtClean="0"/>
              <a:pPr/>
              <a:t>‹nº›</a:t>
            </a:fld>
            <a:endParaRPr lang="en-US"/>
          </a:p>
        </p:txBody>
      </p:sp>
    </p:spTree>
    <p:extLst>
      <p:ext uri="{BB962C8B-B14F-4D97-AF65-F5344CB8AC3E}">
        <p14:creationId xmlns:p14="http://schemas.microsoft.com/office/powerpoint/2010/main" val="13513164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Rot="1" noChangeAspect="1" noChangeArrowheads="1" noTextEdit="1"/>
          </p:cNvSpPr>
          <p:nvPr>
            <p:ph type="sldImg"/>
          </p:nvPr>
        </p:nvSpPr>
        <p:spPr>
          <a:ln/>
        </p:spPr>
      </p:sp>
      <p:sp>
        <p:nvSpPr>
          <p:cNvPr id="38915"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pt-BR" altLang="pt-BR">
              <a:latin typeface="Arial" panose="020B0604020202020204" pitchFamily="34" charset="0"/>
            </a:endParaRPr>
          </a:p>
        </p:txBody>
      </p:sp>
    </p:spTree>
    <p:extLst>
      <p:ext uri="{BB962C8B-B14F-4D97-AF65-F5344CB8AC3E}">
        <p14:creationId xmlns:p14="http://schemas.microsoft.com/office/powerpoint/2010/main" val="14044634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Rectangle 2050"/>
          <p:cNvSpPr>
            <a:spLocks noChangeArrowheads="1"/>
          </p:cNvSpPr>
          <p:nvPr/>
        </p:nvSpPr>
        <p:spPr bwMode="auto">
          <a:xfrm>
            <a:off x="3963988" y="-3175"/>
            <a:ext cx="3030537"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79" name="Rectangle 2051"/>
          <p:cNvSpPr>
            <a:spLocks noChangeArrowheads="1"/>
          </p:cNvSpPr>
          <p:nvPr/>
        </p:nvSpPr>
        <p:spPr bwMode="auto">
          <a:xfrm>
            <a:off x="-1588" y="-3175"/>
            <a:ext cx="3027363"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84" name="Rectangle 2056"/>
          <p:cNvSpPr>
            <a:spLocks noGrp="1" noRot="1" noChangeAspect="1" noChangeArrowheads="1" noTextEdit="1"/>
          </p:cNvSpPr>
          <p:nvPr>
            <p:ph type="sldImg"/>
          </p:nvPr>
        </p:nvSpPr>
        <p:spPr>
          <a:ln/>
        </p:spPr>
      </p:sp>
      <p:sp>
        <p:nvSpPr>
          <p:cNvPr id="306185" name="Rectangle 2057"/>
          <p:cNvSpPr>
            <a:spLocks noGrp="1" noChangeArrowheads="1"/>
          </p:cNvSpPr>
          <p:nvPr>
            <p:ph type="body" idx="1"/>
          </p:nvPr>
        </p:nvSpPr>
        <p:spPr/>
        <p:txBody>
          <a:bodyPr/>
          <a:lstStyle/>
          <a:p>
            <a:pPr lvl="1"/>
            <a:endParaRPr lang="en-US" altLang="en-US" dirty="0"/>
          </a:p>
        </p:txBody>
      </p:sp>
    </p:spTree>
    <p:extLst>
      <p:ext uri="{BB962C8B-B14F-4D97-AF65-F5344CB8AC3E}">
        <p14:creationId xmlns:p14="http://schemas.microsoft.com/office/powerpoint/2010/main" val="26434760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Rectangle 2050"/>
          <p:cNvSpPr>
            <a:spLocks noChangeArrowheads="1"/>
          </p:cNvSpPr>
          <p:nvPr/>
        </p:nvSpPr>
        <p:spPr bwMode="auto">
          <a:xfrm>
            <a:off x="3963988" y="-3175"/>
            <a:ext cx="3030537"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79" name="Rectangle 2051"/>
          <p:cNvSpPr>
            <a:spLocks noChangeArrowheads="1"/>
          </p:cNvSpPr>
          <p:nvPr/>
        </p:nvSpPr>
        <p:spPr bwMode="auto">
          <a:xfrm>
            <a:off x="-1588" y="-3175"/>
            <a:ext cx="3027363"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84" name="Rectangle 2056"/>
          <p:cNvSpPr>
            <a:spLocks noGrp="1" noRot="1" noChangeAspect="1" noChangeArrowheads="1" noTextEdit="1"/>
          </p:cNvSpPr>
          <p:nvPr>
            <p:ph type="sldImg"/>
          </p:nvPr>
        </p:nvSpPr>
        <p:spPr>
          <a:ln/>
        </p:spPr>
      </p:sp>
      <p:sp>
        <p:nvSpPr>
          <p:cNvPr id="306185" name="Rectangle 2057"/>
          <p:cNvSpPr>
            <a:spLocks noGrp="1" noChangeArrowheads="1"/>
          </p:cNvSpPr>
          <p:nvPr>
            <p:ph type="body" idx="1"/>
          </p:nvPr>
        </p:nvSpPr>
        <p:spPr/>
        <p:txBody>
          <a:bodyPr/>
          <a:lstStyle/>
          <a:p>
            <a:pPr lvl="1"/>
            <a:endParaRPr lang="en-US" altLang="en-US" dirty="0"/>
          </a:p>
        </p:txBody>
      </p:sp>
    </p:spTree>
    <p:extLst>
      <p:ext uri="{BB962C8B-B14F-4D97-AF65-F5344CB8AC3E}">
        <p14:creationId xmlns:p14="http://schemas.microsoft.com/office/powerpoint/2010/main" val="406169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902" name="Rectangle 6"/>
          <p:cNvSpPr>
            <a:spLocks noGrp="1" noRot="1" noChangeAspect="1" noChangeArrowheads="1" noTextEdit="1"/>
          </p:cNvSpPr>
          <p:nvPr>
            <p:ph type="sldImg"/>
          </p:nvPr>
        </p:nvSpPr>
        <p:spPr>
          <a:ln/>
        </p:spPr>
      </p:sp>
      <p:sp>
        <p:nvSpPr>
          <p:cNvPr id="208903" name="Rectangle 7"/>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6173949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4" name="Rectangle 4"/>
          <p:cNvSpPr>
            <a:spLocks noGrp="1" noRot="1" noChangeAspect="1" noChangeArrowheads="1" noTextEdit="1"/>
          </p:cNvSpPr>
          <p:nvPr>
            <p:ph type="sldImg"/>
          </p:nvPr>
        </p:nvSpPr>
        <p:spPr>
          <a:ln/>
        </p:spPr>
      </p:sp>
      <p:sp>
        <p:nvSpPr>
          <p:cNvPr id="215045" name="Rectangle 5"/>
          <p:cNvSpPr>
            <a:spLocks noGrp="1" noChangeArrowheads="1"/>
          </p:cNvSpPr>
          <p:nvPr>
            <p:ph type="body" idx="1"/>
          </p:nvPr>
        </p:nvSpPr>
        <p:spPr/>
        <p:txBody>
          <a:bodyPr/>
          <a:lstStyle/>
          <a:p>
            <a:r>
              <a:rPr lang="en-US" altLang="en-US"/>
              <a:t>Multiple Time Hierarchies</a:t>
            </a:r>
          </a:p>
          <a:p>
            <a:pPr lvl="1"/>
            <a:r>
              <a:rPr lang="en-US" altLang="en-US"/>
              <a:t>Representation of time is critical in the data warehouse. You may decide to store multiple hierarchies in the data warehouse to satisfy the varied definitions of units of time. If you are using external data, you may find that you create a hierarchy or translation table simply to be able to integrate the data. Matching the granularity of time defined in external data to the time dimension in your own warehouse may be quite difficult.</a:t>
            </a:r>
          </a:p>
          <a:p>
            <a:pPr lvl="1"/>
            <a:r>
              <a:rPr lang="en-US" altLang="en-US"/>
              <a:t>A simple time hierarchy corresponds to a calendar approach: days, months, quarters, years. A hierarchy based on weeks seems fairly simple as well: weeks, four-week period. What is the definition of a week? Does the week start on Sunday or Monday? Internally, you may define it one way; however, when you try to integrate external data that is defined in a different way, you may get unexpected or misleading results. </a:t>
            </a:r>
          </a:p>
          <a:p>
            <a:pPr lvl="1"/>
            <a:r>
              <a:rPr lang="en-US" altLang="en-US"/>
              <a:t>Are there not 13 weeks in a quarter? Why can I not map 13-week periods to a quarter? Typically the start and stop date of a quarter corresponds to a calendar date—the first of the month, the last day of a month. Thirteen-week periods may start at any time but are usually consistent with the start day of the week definition.</a:t>
            </a:r>
          </a:p>
          <a:p>
            <a:pPr lvl="1"/>
            <a:r>
              <a:rPr lang="en-US" altLang="en-US" b="1"/>
              <a:t>Example: </a:t>
            </a:r>
            <a:r>
              <a:rPr lang="en-US" altLang="en-US"/>
              <a:t>The time dimension is described by multiple hierarchies and can be used to support both calendar and fiscal year.</a:t>
            </a:r>
          </a:p>
        </p:txBody>
      </p:sp>
    </p:spTree>
    <p:extLst>
      <p:ext uri="{BB962C8B-B14F-4D97-AF65-F5344CB8AC3E}">
        <p14:creationId xmlns:p14="http://schemas.microsoft.com/office/powerpoint/2010/main" val="3250250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2" name="Rectangle 4"/>
          <p:cNvSpPr>
            <a:spLocks noGrp="1" noRot="1" noChangeAspect="1" noChangeArrowheads="1" noTextEdit="1"/>
          </p:cNvSpPr>
          <p:nvPr>
            <p:ph type="sldImg"/>
          </p:nvPr>
        </p:nvSpPr>
        <p:spPr>
          <a:ln/>
        </p:spPr>
      </p:sp>
      <p:sp>
        <p:nvSpPr>
          <p:cNvPr id="176133" name="Rectangle 5"/>
          <p:cNvSpPr>
            <a:spLocks noGrp="1" noChangeArrowheads="1"/>
          </p:cNvSpPr>
          <p:nvPr>
            <p:ph type="body" idx="1"/>
          </p:nvPr>
        </p:nvSpPr>
        <p:spPr/>
        <p:txBody>
          <a:bodyPr/>
          <a:lstStyle/>
          <a:p>
            <a:r>
              <a:rPr lang="en-US" altLang="en-US"/>
              <a:t>Factless Fact Tables</a:t>
            </a:r>
          </a:p>
          <a:p>
            <a:pPr lvl="1"/>
            <a:r>
              <a:rPr lang="en-US" altLang="en-US"/>
              <a:t>A factless fact table is a fact table that does not contain numeric additive values, but is composed exclusively of keys. There are two types of factless fact tables: event-tracking and coverage. </a:t>
            </a:r>
          </a:p>
          <a:p>
            <a:pPr lvl="1"/>
            <a:r>
              <a:rPr lang="en-US" altLang="en-US"/>
              <a:t>Event-tracking records and tracks events that have occurred, such as college student class attendance, whereas coverage factless tables support the dimensional model when the primary fact table is sparse, for example, a sales promotion factless table. In the latter case, the events did not occur. Although promotional fact data can be stored within the fact table itself, creating a coverage factless fact table is far more efficient because the complex many-to-many relationship formed through the dimensions for a promotion require massive amounts of detail with zero detail.</a:t>
            </a:r>
          </a:p>
        </p:txBody>
      </p:sp>
    </p:spTree>
    <p:extLst>
      <p:ext uri="{BB962C8B-B14F-4D97-AF65-F5344CB8AC3E}">
        <p14:creationId xmlns:p14="http://schemas.microsoft.com/office/powerpoint/2010/main" val="36845902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2" name="Rectangle 4"/>
          <p:cNvSpPr>
            <a:spLocks noGrp="1" noRot="1" noChangeAspect="1" noChangeArrowheads="1" noTextEdit="1"/>
          </p:cNvSpPr>
          <p:nvPr>
            <p:ph type="sldImg"/>
          </p:nvPr>
        </p:nvSpPr>
        <p:spPr>
          <a:ln/>
        </p:spPr>
      </p:sp>
      <p:sp>
        <p:nvSpPr>
          <p:cNvPr id="176133" name="Rectangle 5"/>
          <p:cNvSpPr>
            <a:spLocks noGrp="1" noChangeArrowheads="1"/>
          </p:cNvSpPr>
          <p:nvPr>
            <p:ph type="body" idx="1"/>
          </p:nvPr>
        </p:nvSpPr>
        <p:spPr/>
        <p:txBody>
          <a:bodyPr/>
          <a:lstStyle/>
          <a:p>
            <a:endParaRPr lang="en-US" altLang="en-US" dirty="0"/>
          </a:p>
        </p:txBody>
      </p:sp>
    </p:spTree>
    <p:extLst>
      <p:ext uri="{BB962C8B-B14F-4D97-AF65-F5344CB8AC3E}">
        <p14:creationId xmlns:p14="http://schemas.microsoft.com/office/powerpoint/2010/main" val="20040547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2" name="Rectangle 4"/>
          <p:cNvSpPr>
            <a:spLocks noGrp="1" noRot="1" noChangeAspect="1" noChangeArrowheads="1" noTextEdit="1"/>
          </p:cNvSpPr>
          <p:nvPr>
            <p:ph type="sldImg"/>
          </p:nvPr>
        </p:nvSpPr>
        <p:spPr>
          <a:ln/>
        </p:spPr>
      </p:sp>
      <p:sp>
        <p:nvSpPr>
          <p:cNvPr id="176133" name="Rectangle 5"/>
          <p:cNvSpPr>
            <a:spLocks noGrp="1" noChangeArrowheads="1"/>
          </p:cNvSpPr>
          <p:nvPr>
            <p:ph type="body" idx="1"/>
          </p:nvPr>
        </p:nvSpPr>
        <p:spPr/>
        <p:txBody>
          <a:bodyPr/>
          <a:lstStyle/>
          <a:p>
            <a:endParaRPr lang="en-US" altLang="en-US" dirty="0"/>
          </a:p>
        </p:txBody>
      </p:sp>
    </p:spTree>
    <p:extLst>
      <p:ext uri="{BB962C8B-B14F-4D97-AF65-F5344CB8AC3E}">
        <p14:creationId xmlns:p14="http://schemas.microsoft.com/office/powerpoint/2010/main" val="21332642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2" name="Rectangle 4"/>
          <p:cNvSpPr>
            <a:spLocks noGrp="1" noRot="1" noChangeAspect="1" noChangeArrowheads="1" noTextEdit="1"/>
          </p:cNvSpPr>
          <p:nvPr>
            <p:ph type="sldImg"/>
          </p:nvPr>
        </p:nvSpPr>
        <p:spPr>
          <a:ln/>
        </p:spPr>
      </p:sp>
      <p:sp>
        <p:nvSpPr>
          <p:cNvPr id="176133" name="Rectangle 5"/>
          <p:cNvSpPr>
            <a:spLocks noGrp="1" noChangeArrowheads="1"/>
          </p:cNvSpPr>
          <p:nvPr>
            <p:ph type="body" idx="1"/>
          </p:nvPr>
        </p:nvSpPr>
        <p:spPr/>
        <p:txBody>
          <a:bodyPr/>
          <a:lstStyle/>
          <a:p>
            <a:endParaRPr lang="en-US" altLang="en-US" dirty="0"/>
          </a:p>
        </p:txBody>
      </p:sp>
    </p:spTree>
    <p:extLst>
      <p:ext uri="{BB962C8B-B14F-4D97-AF65-F5344CB8AC3E}">
        <p14:creationId xmlns:p14="http://schemas.microsoft.com/office/powerpoint/2010/main" val="30977531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normAutofit fontScale="92500"/>
          </a:bodyPr>
          <a:lstStyle/>
          <a:p>
            <a:r>
              <a:rPr lang="en-US" altLang="en-US"/>
              <a:t>Bracketing Dimensions</a:t>
            </a:r>
          </a:p>
          <a:p>
            <a:pPr lvl="1"/>
            <a:r>
              <a:rPr lang="en-US" altLang="en-US"/>
              <a:t>Bracketed dimensions are typically used to support complex analytical models, because they:</a:t>
            </a:r>
          </a:p>
          <a:p>
            <a:pPr lvl="2"/>
            <a:r>
              <a:rPr lang="en-US" altLang="en-US"/>
              <a:t>Contain information used to classify, categorize, or group multiple attributes</a:t>
            </a:r>
          </a:p>
          <a:p>
            <a:pPr lvl="2"/>
            <a:r>
              <a:rPr lang="en-US" altLang="en-US"/>
              <a:t>Are frequently used in end-user queries where the actual value is too discrete to be meaningful</a:t>
            </a:r>
          </a:p>
          <a:p>
            <a:pPr lvl="1"/>
            <a:r>
              <a:rPr lang="en-US" altLang="en-US"/>
              <a:t>Therefore, consider preaggregating to enhance performance and analytical power. If you have the data, you can use a query tool or data mining tool to determine and define the brackets based on actual values.</a:t>
            </a:r>
            <a:r>
              <a:rPr lang="en-US" altLang="en-US" b="1"/>
              <a:t> </a:t>
            </a:r>
            <a:endParaRPr lang="en-US" altLang="en-US"/>
          </a:p>
          <a:p>
            <a:pPr lvl="1"/>
            <a:r>
              <a:rPr lang="en-US" altLang="en-US"/>
              <a:t>If connected to the fact table, the </a:t>
            </a:r>
            <a:r>
              <a:rPr lang="en-US" altLang="en-US">
                <a:latin typeface="Courier New" panose="02070309020205020404" pitchFamily="49" charset="0"/>
              </a:rPr>
              <a:t>Bracket_PK</a:t>
            </a:r>
            <a:r>
              <a:rPr lang="en-US" altLang="en-US"/>
              <a:t> field must be part of the fact table composite </a:t>
            </a:r>
            <a:br>
              <a:rPr lang="en-US" altLang="en-US"/>
            </a:br>
            <a:r>
              <a:rPr lang="en-US" altLang="en-US"/>
              <a:t>key; otherwise, no modifications to the fact table are required. If the bracketed dimension is not connected to the fact table, it can be built at anytime, as required.</a:t>
            </a:r>
          </a:p>
          <a:p>
            <a:pPr lvl="1"/>
            <a:r>
              <a:rPr lang="en-US" altLang="en-US"/>
              <a:t>In this example, the bracketed dimension is created from a combination of attributes. The bracketed table is related to the fact table, requiring that the </a:t>
            </a:r>
            <a:r>
              <a:rPr lang="en-US" altLang="en-US">
                <a:latin typeface="Courier New" panose="02070309020205020404" pitchFamily="49" charset="0"/>
              </a:rPr>
              <a:t>Bracket_PK</a:t>
            </a:r>
            <a:r>
              <a:rPr lang="en-US" altLang="en-US"/>
              <a:t> field be part of the composite key. The example also presupposes that these brackets have been agreed upon during requirement analysis. Examples of other applications for which you might use bracketing include:</a:t>
            </a:r>
          </a:p>
          <a:p>
            <a:pPr lvl="2"/>
            <a:r>
              <a:rPr lang="en-US" altLang="en-US"/>
              <a:t>Marketing applications with customer salary ranges</a:t>
            </a:r>
          </a:p>
          <a:p>
            <a:pPr lvl="2"/>
            <a:r>
              <a:rPr lang="en-US" altLang="en-US"/>
              <a:t>Risk assessment applications containing credit card limits</a:t>
            </a:r>
          </a:p>
          <a:p>
            <a:pPr lvl="1"/>
            <a:r>
              <a:rPr lang="en-US" altLang="en-US" b="1"/>
              <a:t>Note:</a:t>
            </a:r>
            <a:r>
              <a:rPr lang="en-US" altLang="en-US"/>
              <a:t> Bracketing data in this way makes it more difficult to manage, load, or access with drill capabilities.</a:t>
            </a:r>
          </a:p>
        </p:txBody>
      </p:sp>
    </p:spTree>
    <p:extLst>
      <p:ext uri="{BB962C8B-B14F-4D97-AF65-F5344CB8AC3E}">
        <p14:creationId xmlns:p14="http://schemas.microsoft.com/office/powerpoint/2010/main" val="20830329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normAutofit fontScale="92500"/>
          </a:bodyPr>
          <a:lstStyle/>
          <a:p>
            <a:r>
              <a:rPr lang="en-US" altLang="en-US"/>
              <a:t>Bracketing Dimensions</a:t>
            </a:r>
          </a:p>
          <a:p>
            <a:pPr lvl="1"/>
            <a:r>
              <a:rPr lang="en-US" altLang="en-US"/>
              <a:t>Bracketed dimensions are typically used to support complex analytical models, because they:</a:t>
            </a:r>
          </a:p>
          <a:p>
            <a:pPr lvl="2"/>
            <a:r>
              <a:rPr lang="en-US" altLang="en-US"/>
              <a:t>Contain information used to classify, categorize, or group multiple attributes</a:t>
            </a:r>
          </a:p>
          <a:p>
            <a:pPr lvl="2"/>
            <a:r>
              <a:rPr lang="en-US" altLang="en-US"/>
              <a:t>Are frequently used in end-user queries where the actual value is too discrete to be meaningful</a:t>
            </a:r>
          </a:p>
          <a:p>
            <a:pPr lvl="1"/>
            <a:r>
              <a:rPr lang="en-US" altLang="en-US"/>
              <a:t>Therefore, consider preaggregating to enhance performance and analytical power. If you have the data, you can use a query tool or data mining tool to determine and define the brackets based on actual values.</a:t>
            </a:r>
            <a:r>
              <a:rPr lang="en-US" altLang="en-US" b="1"/>
              <a:t> </a:t>
            </a:r>
            <a:endParaRPr lang="en-US" altLang="en-US"/>
          </a:p>
          <a:p>
            <a:pPr lvl="1"/>
            <a:r>
              <a:rPr lang="en-US" altLang="en-US"/>
              <a:t>If connected to the fact table, the </a:t>
            </a:r>
            <a:r>
              <a:rPr lang="en-US" altLang="en-US">
                <a:latin typeface="Courier New" panose="02070309020205020404" pitchFamily="49" charset="0"/>
              </a:rPr>
              <a:t>Bracket_PK</a:t>
            </a:r>
            <a:r>
              <a:rPr lang="en-US" altLang="en-US"/>
              <a:t> field must be part of the fact table composite </a:t>
            </a:r>
            <a:br>
              <a:rPr lang="en-US" altLang="en-US"/>
            </a:br>
            <a:r>
              <a:rPr lang="en-US" altLang="en-US"/>
              <a:t>key; otherwise, no modifications to the fact table are required. If the bracketed dimension is not connected to the fact table, it can be built at anytime, as required.</a:t>
            </a:r>
          </a:p>
          <a:p>
            <a:pPr lvl="1"/>
            <a:r>
              <a:rPr lang="en-US" altLang="en-US"/>
              <a:t>In this example, the bracketed dimension is created from a combination of attributes. The bracketed table is related to the fact table, requiring that the </a:t>
            </a:r>
            <a:r>
              <a:rPr lang="en-US" altLang="en-US">
                <a:latin typeface="Courier New" panose="02070309020205020404" pitchFamily="49" charset="0"/>
              </a:rPr>
              <a:t>Bracket_PK</a:t>
            </a:r>
            <a:r>
              <a:rPr lang="en-US" altLang="en-US"/>
              <a:t> field be part of the composite key. The example also presupposes that these brackets have been agreed upon during requirement analysis. Examples of other applications for which you might use bracketing include:</a:t>
            </a:r>
          </a:p>
          <a:p>
            <a:pPr lvl="2"/>
            <a:r>
              <a:rPr lang="en-US" altLang="en-US"/>
              <a:t>Marketing applications with customer salary ranges</a:t>
            </a:r>
          </a:p>
          <a:p>
            <a:pPr lvl="2"/>
            <a:r>
              <a:rPr lang="en-US" altLang="en-US"/>
              <a:t>Risk assessment applications containing credit card limits</a:t>
            </a:r>
          </a:p>
          <a:p>
            <a:pPr lvl="1"/>
            <a:r>
              <a:rPr lang="en-US" altLang="en-US" b="1"/>
              <a:t>Note:</a:t>
            </a:r>
            <a:r>
              <a:rPr lang="en-US" altLang="en-US"/>
              <a:t> Bracketing data in this way makes it more difficult to manage, load, or access with drill capabilities.</a:t>
            </a:r>
          </a:p>
        </p:txBody>
      </p:sp>
    </p:spTree>
    <p:extLst>
      <p:ext uri="{BB962C8B-B14F-4D97-AF65-F5344CB8AC3E}">
        <p14:creationId xmlns:p14="http://schemas.microsoft.com/office/powerpoint/2010/main" val="39446182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Rectangle 2050"/>
          <p:cNvSpPr>
            <a:spLocks noChangeArrowheads="1"/>
          </p:cNvSpPr>
          <p:nvPr/>
        </p:nvSpPr>
        <p:spPr bwMode="auto">
          <a:xfrm>
            <a:off x="3963988" y="-3175"/>
            <a:ext cx="3030537"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79" name="Rectangle 2051"/>
          <p:cNvSpPr>
            <a:spLocks noChangeArrowheads="1"/>
          </p:cNvSpPr>
          <p:nvPr/>
        </p:nvSpPr>
        <p:spPr bwMode="auto">
          <a:xfrm>
            <a:off x="-1588" y="-3175"/>
            <a:ext cx="3027363"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84" name="Rectangle 2056"/>
          <p:cNvSpPr>
            <a:spLocks noGrp="1" noRot="1" noChangeAspect="1" noChangeArrowheads="1" noTextEdit="1"/>
          </p:cNvSpPr>
          <p:nvPr>
            <p:ph type="sldImg"/>
          </p:nvPr>
        </p:nvSpPr>
        <p:spPr>
          <a:ln/>
        </p:spPr>
      </p:sp>
      <p:sp>
        <p:nvSpPr>
          <p:cNvPr id="306185" name="Rectangle 2057"/>
          <p:cNvSpPr>
            <a:spLocks noGrp="1" noChangeArrowheads="1"/>
          </p:cNvSpPr>
          <p:nvPr>
            <p:ph type="body" idx="1"/>
          </p:nvPr>
        </p:nvSpPr>
        <p:spPr/>
        <p:txBody>
          <a:bodyPr/>
          <a:lstStyle/>
          <a:p>
            <a:pPr lvl="1"/>
            <a:endParaRPr lang="en-US" altLang="en-US" dirty="0"/>
          </a:p>
        </p:txBody>
      </p:sp>
    </p:spTree>
    <p:extLst>
      <p:ext uri="{BB962C8B-B14F-4D97-AF65-F5344CB8AC3E}">
        <p14:creationId xmlns:p14="http://schemas.microsoft.com/office/powerpoint/2010/main" val="21300680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normAutofit fontScale="92500"/>
          </a:bodyPr>
          <a:lstStyle/>
          <a:p>
            <a:r>
              <a:rPr lang="en-US" altLang="en-US"/>
              <a:t>Bracketing Dimensions</a:t>
            </a:r>
          </a:p>
          <a:p>
            <a:pPr lvl="1"/>
            <a:r>
              <a:rPr lang="en-US" altLang="en-US"/>
              <a:t>Bracketed dimensions are typically used to support complex analytical models, because they:</a:t>
            </a:r>
          </a:p>
          <a:p>
            <a:pPr lvl="2"/>
            <a:r>
              <a:rPr lang="en-US" altLang="en-US"/>
              <a:t>Contain information used to classify, categorize, or group multiple attributes</a:t>
            </a:r>
          </a:p>
          <a:p>
            <a:pPr lvl="2"/>
            <a:r>
              <a:rPr lang="en-US" altLang="en-US"/>
              <a:t>Are frequently used in end-user queries where the actual value is too discrete to be meaningful</a:t>
            </a:r>
          </a:p>
          <a:p>
            <a:pPr lvl="1"/>
            <a:r>
              <a:rPr lang="en-US" altLang="en-US"/>
              <a:t>Therefore, consider preaggregating to enhance performance and analytical power. If you have the data, you can use a query tool or data mining tool to determine and define the brackets based on actual values.</a:t>
            </a:r>
            <a:r>
              <a:rPr lang="en-US" altLang="en-US" b="1"/>
              <a:t> </a:t>
            </a:r>
            <a:endParaRPr lang="en-US" altLang="en-US"/>
          </a:p>
          <a:p>
            <a:pPr lvl="1"/>
            <a:r>
              <a:rPr lang="en-US" altLang="en-US"/>
              <a:t>If connected to the fact table, the </a:t>
            </a:r>
            <a:r>
              <a:rPr lang="en-US" altLang="en-US">
                <a:latin typeface="Courier New" panose="02070309020205020404" pitchFamily="49" charset="0"/>
              </a:rPr>
              <a:t>Bracket_PK</a:t>
            </a:r>
            <a:r>
              <a:rPr lang="en-US" altLang="en-US"/>
              <a:t> field must be part of the fact table composite </a:t>
            </a:r>
            <a:br>
              <a:rPr lang="en-US" altLang="en-US"/>
            </a:br>
            <a:r>
              <a:rPr lang="en-US" altLang="en-US"/>
              <a:t>key; otherwise, no modifications to the fact table are required. If the bracketed dimension is not connected to the fact table, it can be built at anytime, as required.</a:t>
            </a:r>
          </a:p>
          <a:p>
            <a:pPr lvl="1"/>
            <a:r>
              <a:rPr lang="en-US" altLang="en-US"/>
              <a:t>In this example, the bracketed dimension is created from a combination of attributes. The bracketed table is related to the fact table, requiring that the </a:t>
            </a:r>
            <a:r>
              <a:rPr lang="en-US" altLang="en-US">
                <a:latin typeface="Courier New" panose="02070309020205020404" pitchFamily="49" charset="0"/>
              </a:rPr>
              <a:t>Bracket_PK</a:t>
            </a:r>
            <a:r>
              <a:rPr lang="en-US" altLang="en-US"/>
              <a:t> field be part of the composite key. The example also presupposes that these brackets have been agreed upon during requirement analysis. Examples of other applications for which you might use bracketing include:</a:t>
            </a:r>
          </a:p>
          <a:p>
            <a:pPr lvl="2"/>
            <a:r>
              <a:rPr lang="en-US" altLang="en-US"/>
              <a:t>Marketing applications with customer salary ranges</a:t>
            </a:r>
          </a:p>
          <a:p>
            <a:pPr lvl="2"/>
            <a:r>
              <a:rPr lang="en-US" altLang="en-US"/>
              <a:t>Risk assessment applications containing credit card limits</a:t>
            </a:r>
          </a:p>
          <a:p>
            <a:pPr lvl="1"/>
            <a:r>
              <a:rPr lang="en-US" altLang="en-US" b="1"/>
              <a:t>Note:</a:t>
            </a:r>
            <a:r>
              <a:rPr lang="en-US" altLang="en-US"/>
              <a:t> Bracketing data in this way makes it more difficult to manage, load, or access with drill capabilities.</a:t>
            </a:r>
          </a:p>
        </p:txBody>
      </p:sp>
    </p:spTree>
    <p:extLst>
      <p:ext uri="{BB962C8B-B14F-4D97-AF65-F5344CB8AC3E}">
        <p14:creationId xmlns:p14="http://schemas.microsoft.com/office/powerpoint/2010/main" val="12876197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Rectangle 2050"/>
          <p:cNvSpPr>
            <a:spLocks noChangeArrowheads="1"/>
          </p:cNvSpPr>
          <p:nvPr/>
        </p:nvSpPr>
        <p:spPr bwMode="auto">
          <a:xfrm>
            <a:off x="3963988" y="-3175"/>
            <a:ext cx="3030537"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79" name="Rectangle 2051"/>
          <p:cNvSpPr>
            <a:spLocks noChangeArrowheads="1"/>
          </p:cNvSpPr>
          <p:nvPr/>
        </p:nvSpPr>
        <p:spPr bwMode="auto">
          <a:xfrm>
            <a:off x="-1588" y="-3175"/>
            <a:ext cx="3027363"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84" name="Rectangle 2056"/>
          <p:cNvSpPr>
            <a:spLocks noGrp="1" noRot="1" noChangeAspect="1" noChangeArrowheads="1" noTextEdit="1"/>
          </p:cNvSpPr>
          <p:nvPr>
            <p:ph type="sldImg"/>
          </p:nvPr>
        </p:nvSpPr>
        <p:spPr>
          <a:ln/>
        </p:spPr>
      </p:sp>
      <p:sp>
        <p:nvSpPr>
          <p:cNvPr id="306185" name="Rectangle 2057"/>
          <p:cNvSpPr>
            <a:spLocks noGrp="1" noChangeArrowheads="1"/>
          </p:cNvSpPr>
          <p:nvPr>
            <p:ph type="body" idx="1"/>
          </p:nvPr>
        </p:nvSpPr>
        <p:spPr/>
        <p:txBody>
          <a:bodyPr/>
          <a:lstStyle/>
          <a:p>
            <a:pPr lvl="1"/>
            <a:endParaRPr lang="en-US" altLang="en-US" dirty="0"/>
          </a:p>
        </p:txBody>
      </p:sp>
    </p:spTree>
    <p:extLst>
      <p:ext uri="{BB962C8B-B14F-4D97-AF65-F5344CB8AC3E}">
        <p14:creationId xmlns:p14="http://schemas.microsoft.com/office/powerpoint/2010/main" val="683743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Rectangle 2050"/>
          <p:cNvSpPr>
            <a:spLocks noChangeArrowheads="1"/>
          </p:cNvSpPr>
          <p:nvPr/>
        </p:nvSpPr>
        <p:spPr bwMode="auto">
          <a:xfrm>
            <a:off x="3963988" y="-3175"/>
            <a:ext cx="3030537"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79" name="Rectangle 2051"/>
          <p:cNvSpPr>
            <a:spLocks noChangeArrowheads="1"/>
          </p:cNvSpPr>
          <p:nvPr/>
        </p:nvSpPr>
        <p:spPr bwMode="auto">
          <a:xfrm>
            <a:off x="-1588" y="-3175"/>
            <a:ext cx="3027363"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84" name="Rectangle 2056"/>
          <p:cNvSpPr>
            <a:spLocks noGrp="1" noRot="1" noChangeAspect="1" noChangeArrowheads="1" noTextEdit="1"/>
          </p:cNvSpPr>
          <p:nvPr>
            <p:ph type="sldImg"/>
          </p:nvPr>
        </p:nvSpPr>
        <p:spPr>
          <a:ln/>
        </p:spPr>
      </p:sp>
      <p:sp>
        <p:nvSpPr>
          <p:cNvPr id="306185" name="Rectangle 2057"/>
          <p:cNvSpPr>
            <a:spLocks noGrp="1" noChangeArrowheads="1"/>
          </p:cNvSpPr>
          <p:nvPr>
            <p:ph type="body" idx="1"/>
          </p:nvPr>
        </p:nvSpPr>
        <p:spPr/>
        <p:txBody>
          <a:bodyPr/>
          <a:lstStyle/>
          <a:p>
            <a:pPr lvl="1"/>
            <a:endParaRPr lang="en-US" altLang="en-US" dirty="0"/>
          </a:p>
        </p:txBody>
      </p:sp>
    </p:spTree>
    <p:extLst>
      <p:ext uri="{BB962C8B-B14F-4D97-AF65-F5344CB8AC3E}">
        <p14:creationId xmlns:p14="http://schemas.microsoft.com/office/powerpoint/2010/main" val="415525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Rectangle 2050"/>
          <p:cNvSpPr>
            <a:spLocks noChangeArrowheads="1"/>
          </p:cNvSpPr>
          <p:nvPr/>
        </p:nvSpPr>
        <p:spPr bwMode="auto">
          <a:xfrm>
            <a:off x="3963988" y="-3175"/>
            <a:ext cx="3030537"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79" name="Rectangle 2051"/>
          <p:cNvSpPr>
            <a:spLocks noChangeArrowheads="1"/>
          </p:cNvSpPr>
          <p:nvPr/>
        </p:nvSpPr>
        <p:spPr bwMode="auto">
          <a:xfrm>
            <a:off x="-1588" y="-3175"/>
            <a:ext cx="3027363"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84" name="Rectangle 2056"/>
          <p:cNvSpPr>
            <a:spLocks noGrp="1" noRot="1" noChangeAspect="1" noChangeArrowheads="1" noTextEdit="1"/>
          </p:cNvSpPr>
          <p:nvPr>
            <p:ph type="sldImg"/>
          </p:nvPr>
        </p:nvSpPr>
        <p:spPr>
          <a:ln/>
        </p:spPr>
      </p:sp>
      <p:sp>
        <p:nvSpPr>
          <p:cNvPr id="306185" name="Rectangle 2057"/>
          <p:cNvSpPr>
            <a:spLocks noGrp="1" noChangeArrowheads="1"/>
          </p:cNvSpPr>
          <p:nvPr>
            <p:ph type="body" idx="1"/>
          </p:nvPr>
        </p:nvSpPr>
        <p:spPr/>
        <p:txBody>
          <a:bodyPr/>
          <a:lstStyle/>
          <a:p>
            <a:pPr lvl="1"/>
            <a:endParaRPr lang="en-US" altLang="en-US" dirty="0"/>
          </a:p>
        </p:txBody>
      </p:sp>
    </p:spTree>
    <p:extLst>
      <p:ext uri="{BB962C8B-B14F-4D97-AF65-F5344CB8AC3E}">
        <p14:creationId xmlns:p14="http://schemas.microsoft.com/office/powerpoint/2010/main" val="28312668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Rectangle 2050"/>
          <p:cNvSpPr>
            <a:spLocks noChangeArrowheads="1"/>
          </p:cNvSpPr>
          <p:nvPr/>
        </p:nvSpPr>
        <p:spPr bwMode="auto">
          <a:xfrm>
            <a:off x="3963988" y="-3175"/>
            <a:ext cx="3030537"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79" name="Rectangle 2051"/>
          <p:cNvSpPr>
            <a:spLocks noChangeArrowheads="1"/>
          </p:cNvSpPr>
          <p:nvPr/>
        </p:nvSpPr>
        <p:spPr bwMode="auto">
          <a:xfrm>
            <a:off x="-1588" y="-3175"/>
            <a:ext cx="3027363"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306184" name="Rectangle 2056"/>
          <p:cNvSpPr>
            <a:spLocks noGrp="1" noRot="1" noChangeAspect="1" noChangeArrowheads="1" noTextEdit="1"/>
          </p:cNvSpPr>
          <p:nvPr>
            <p:ph type="sldImg"/>
          </p:nvPr>
        </p:nvSpPr>
        <p:spPr>
          <a:ln/>
        </p:spPr>
      </p:sp>
      <p:sp>
        <p:nvSpPr>
          <p:cNvPr id="306185" name="Rectangle 2057"/>
          <p:cNvSpPr>
            <a:spLocks noGrp="1" noChangeArrowheads="1"/>
          </p:cNvSpPr>
          <p:nvPr>
            <p:ph type="body" idx="1"/>
          </p:nvPr>
        </p:nvSpPr>
        <p:spPr/>
        <p:txBody>
          <a:bodyPr/>
          <a:lstStyle/>
          <a:p>
            <a:pPr lvl="1"/>
            <a:endParaRPr lang="en-US" altLang="en-US" dirty="0"/>
          </a:p>
        </p:txBody>
      </p:sp>
    </p:spTree>
    <p:extLst>
      <p:ext uri="{BB962C8B-B14F-4D97-AF65-F5344CB8AC3E}">
        <p14:creationId xmlns:p14="http://schemas.microsoft.com/office/powerpoint/2010/main" val="8090239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60" name="Rectangle 4"/>
          <p:cNvSpPr>
            <a:spLocks noGrp="1" noRot="1" noChangeAspect="1" noChangeArrowheads="1" noTextEdit="1"/>
          </p:cNvSpPr>
          <p:nvPr>
            <p:ph type="sldImg"/>
          </p:nvPr>
        </p:nvSpPr>
        <p:spPr>
          <a:ln/>
        </p:spPr>
      </p:sp>
      <p:sp>
        <p:nvSpPr>
          <p:cNvPr id="198661" name="Rectangle 5"/>
          <p:cNvSpPr>
            <a:spLocks noGrp="1" noChangeArrowheads="1"/>
          </p:cNvSpPr>
          <p:nvPr>
            <p:ph type="body" idx="1"/>
          </p:nvPr>
        </p:nvSpPr>
        <p:spPr/>
        <p:txBody>
          <a:bodyPr>
            <a:normAutofit fontScale="92500" lnSpcReduction="10000"/>
          </a:bodyPr>
          <a:lstStyle/>
          <a:p>
            <a:pPr>
              <a:lnSpc>
                <a:spcPct val="96000"/>
              </a:lnSpc>
            </a:pPr>
            <a:r>
              <a:rPr lang="en-US" altLang="en-US"/>
              <a:t>Types of Database Keys</a:t>
            </a:r>
          </a:p>
          <a:p>
            <a:pPr lvl="1">
              <a:lnSpc>
                <a:spcPct val="96000"/>
              </a:lnSpc>
            </a:pPr>
            <a:r>
              <a:rPr lang="en-US" altLang="en-US" b="1"/>
              <a:t>Primary Key </a:t>
            </a:r>
            <a:r>
              <a:rPr lang="en-US" altLang="en-US"/>
              <a:t>A</a:t>
            </a:r>
            <a:r>
              <a:rPr lang="en-US" altLang="en-US" i="1"/>
              <a:t> </a:t>
            </a:r>
            <a:r>
              <a:rPr lang="en-US" altLang="en-US"/>
              <a:t>logical</a:t>
            </a:r>
            <a:r>
              <a:rPr lang="en-US" altLang="en-US" i="1"/>
              <a:t> </a:t>
            </a:r>
            <a:r>
              <a:rPr lang="en-US" altLang="en-US"/>
              <a:t>or natural</a:t>
            </a:r>
            <a:r>
              <a:rPr lang="en-US" altLang="en-US" i="1"/>
              <a:t> </a:t>
            </a:r>
            <a:r>
              <a:rPr lang="en-US" altLang="en-US"/>
              <a:t>primary key is the column or columns that uniquely identify a row in a table. A primary key constraint is used to enforce uniqueness for all rows in that table. It is also critical to performance, granting quick access compared to the unacceptable amount of time that would be required if the RDBMS had to scan the entire table every time a row was queried. The choice of primary key is an important design consideration, because it forces data integrity and eliminates data duplication within the table.</a:t>
            </a:r>
          </a:p>
          <a:p>
            <a:pPr lvl="1">
              <a:lnSpc>
                <a:spcPct val="96000"/>
              </a:lnSpc>
            </a:pPr>
            <a:r>
              <a:rPr lang="en-US" altLang="en-US" b="1"/>
              <a:t>Foreign Key </a:t>
            </a:r>
            <a:r>
              <a:rPr lang="en-US" altLang="en-US"/>
              <a:t>This key column in a table references a primary key for another table, establishing relationships between tables.</a:t>
            </a:r>
          </a:p>
          <a:p>
            <a:pPr lvl="1">
              <a:lnSpc>
                <a:spcPct val="96000"/>
              </a:lnSpc>
            </a:pPr>
            <a:r>
              <a:rPr lang="en-US" altLang="en-US" b="1"/>
              <a:t>Composite Key </a:t>
            </a:r>
            <a:r>
              <a:rPr lang="en-US" altLang="en-US"/>
              <a:t>The composite key consists of a number of columns. In the case of a concatenated primary key, combinations of values between the columns must be unique. These keys are sometimes referred to as concatenated or segmented keys. All keys identified here are important for the efficiency of all systems, whether the systems are operational or warehouse. Composite keys are commonly used in the warehouse.</a:t>
            </a:r>
          </a:p>
          <a:p>
            <a:pPr lvl="1">
              <a:lnSpc>
                <a:spcPct val="96000"/>
              </a:lnSpc>
            </a:pPr>
            <a:r>
              <a:rPr lang="en-US" altLang="en-US" b="1"/>
              <a:t>Surrogate Key</a:t>
            </a:r>
            <a:r>
              <a:rPr lang="en-US" altLang="en-US"/>
              <a:t> (Warehouse, Synthetic, or Generalized keys) A surrogate</a:t>
            </a:r>
            <a:r>
              <a:rPr lang="en-US" altLang="en-US" i="1"/>
              <a:t> </a:t>
            </a:r>
            <a:r>
              <a:rPr lang="en-US" altLang="en-US"/>
              <a:t>key is a system-generated key. The key itself has no meaning, and therefore, you cannot ascertain anything about the underlying dimension to which it is associated. Generally speaking, a 4-byte integer is sufficient (containing 2</a:t>
            </a:r>
            <a:r>
              <a:rPr lang="en-US" altLang="en-US" baseline="30000"/>
              <a:t>32</a:t>
            </a:r>
            <a:r>
              <a:rPr lang="en-US" altLang="en-US"/>
              <a:t> values or more than two billion positive integers) when assigning attributes for the key. An example of a system-generated key is the ROWID value that is generated by the Oracle server for every row inserted into the database. You should use surrogate keys instead of natural keys in the data warehouse. Include the surrogate key in the dimension table in addition to the natural key. Then use the surrogate key in the fact table as the column that joins the fact table to the dimension table.</a:t>
            </a:r>
          </a:p>
        </p:txBody>
      </p:sp>
    </p:spTree>
    <p:extLst>
      <p:ext uri="{BB962C8B-B14F-4D97-AF65-F5344CB8AC3E}">
        <p14:creationId xmlns:p14="http://schemas.microsoft.com/office/powerpoint/2010/main" val="3662779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8" name="Rectangle 4"/>
          <p:cNvSpPr>
            <a:spLocks noGrp="1" noRot="1" noChangeAspect="1" noChangeArrowheads="1" noTextEdit="1"/>
          </p:cNvSpPr>
          <p:nvPr>
            <p:ph type="sldImg"/>
          </p:nvPr>
        </p:nvSpPr>
        <p:spPr>
          <a:ln/>
        </p:spPr>
      </p:sp>
      <p:sp>
        <p:nvSpPr>
          <p:cNvPr id="200709" name="Rectangle 5"/>
          <p:cNvSpPr>
            <a:spLocks noGrp="1" noChangeArrowheads="1"/>
          </p:cNvSpPr>
          <p:nvPr>
            <p:ph type="body" idx="1"/>
          </p:nvPr>
        </p:nvSpPr>
        <p:spPr/>
        <p:txBody>
          <a:bodyPr/>
          <a:lstStyle/>
          <a:p>
            <a:r>
              <a:rPr lang="en-US" altLang="en-US"/>
              <a:t>Using Surrogate Keys</a:t>
            </a:r>
          </a:p>
          <a:p>
            <a:pPr lvl="1"/>
            <a:r>
              <a:rPr lang="en-US" altLang="en-US" b="1"/>
              <a:t>Smart (Intelligent) Keys </a:t>
            </a:r>
            <a:r>
              <a:rPr lang="en-US" altLang="en-US"/>
              <a:t>Smart</a:t>
            </a:r>
            <a:r>
              <a:rPr lang="en-US" altLang="en-US" i="1"/>
              <a:t> </a:t>
            </a:r>
            <a:r>
              <a:rPr lang="en-US" altLang="en-US"/>
              <a:t>keys are values that have embedded meaning such as the value of a book ISBN number. These keys present a challenge to the data warehouse developer when defining extraction and transformation rules for the data. Often the real meaning of the values has been lost over time. These values must be broken down into the key’s individual components (meanings) for the warehouse. Intelligent keys are not recommended</a:t>
            </a:r>
            <a:r>
              <a:rPr lang="en-US" altLang="en-US" b="1"/>
              <a:t> </a:t>
            </a:r>
            <a:r>
              <a:rPr lang="en-US" altLang="en-US"/>
              <a:t>for the data warehouse.</a:t>
            </a:r>
          </a:p>
          <a:p>
            <a:pPr lvl="1"/>
            <a:r>
              <a:rPr lang="en-US" altLang="en-US" b="1"/>
              <a:t>Advantages of Using Surrogate Keys Instead of Production Keys </a:t>
            </a:r>
            <a:r>
              <a:rPr lang="en-US" altLang="en-US"/>
              <a:t>Natural keys are often long character strings, such as a product code whereas surrogate keys are integers. As a result, response time to queries is improved. Additionally, surrogate keys can significantly reduce the size of fact tables. </a:t>
            </a:r>
          </a:p>
          <a:p>
            <a:pPr lvl="1"/>
            <a:r>
              <a:rPr lang="en-US" altLang="en-US"/>
              <a:t>The data warehouse administrator retains control over the surrogate key, even if the keys change in the operational system. If a manufacturing group changes the product-code naming conventions, for example, the changes do not affect the structure of the data mart. </a:t>
            </a:r>
          </a:p>
        </p:txBody>
      </p:sp>
    </p:spTree>
    <p:extLst>
      <p:ext uri="{BB962C8B-B14F-4D97-AF65-F5344CB8AC3E}">
        <p14:creationId xmlns:p14="http://schemas.microsoft.com/office/powerpoint/2010/main" val="2950637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6" name="Rectangle 4"/>
          <p:cNvSpPr>
            <a:spLocks noGrp="1" noRot="1" noChangeAspect="1" noChangeArrowheads="1" noTextEdit="1"/>
          </p:cNvSpPr>
          <p:nvPr>
            <p:ph type="sldImg"/>
          </p:nvPr>
        </p:nvSpPr>
        <p:spPr>
          <a:ln/>
        </p:spPr>
      </p:sp>
      <p:sp>
        <p:nvSpPr>
          <p:cNvPr id="202757" name="Rectangle 5"/>
          <p:cNvSpPr>
            <a:spLocks noGrp="1" noChangeArrowheads="1"/>
          </p:cNvSpPr>
          <p:nvPr>
            <p:ph type="body" idx="1"/>
          </p:nvPr>
        </p:nvSpPr>
        <p:spPr/>
        <p:txBody>
          <a:bodyPr/>
          <a:lstStyle/>
          <a:p>
            <a:r>
              <a:rPr lang="en-US" altLang="en-US"/>
              <a:t>Surrogate Keys</a:t>
            </a:r>
          </a:p>
          <a:p>
            <a:pPr lvl="1"/>
            <a:r>
              <a:rPr lang="en-US" altLang="en-US"/>
              <a:t>In some instances the methods you use to maintain historical could potentially allow duplicate keys. To ensure uniqueness a surrogate key is generated. In the warehouse this key is generated by the program that maintains the data, and is application generated. As the data warehouse administrator, you assign the first key the value 1, the next value 2, and so on. You assign the key as you encounter the need for it. The keys themselves have no meaning. If all you have is the key for a dimension, you cannot ascertain anything about the underlying record. You must use the key to retrieve the record to see what it contains.</a:t>
            </a:r>
          </a:p>
          <a:p>
            <a:pPr lvl="1"/>
            <a:r>
              <a:rPr lang="en-US" altLang="en-US" b="1"/>
              <a:t>Example: </a:t>
            </a:r>
            <a:r>
              <a:rPr lang="en-US" altLang="en-US"/>
              <a:t>In the employee table shown on this slide, Smith has changed managers. It is necessary to maintain history, but by duplicating his employee ID (100) we lose data integrity. The </a:t>
            </a:r>
            <a:r>
              <a:rPr lang="en-US" altLang="en-US">
                <a:latin typeface="Courier New" panose="02070309020205020404" pitchFamily="49" charset="0"/>
              </a:rPr>
              <a:t>Emp_FK</a:t>
            </a:r>
            <a:r>
              <a:rPr lang="en-US" altLang="en-US"/>
              <a:t> now uniquely identifies this Smith record. </a:t>
            </a:r>
          </a:p>
          <a:p>
            <a:pPr lvl="1"/>
            <a:r>
              <a:rPr lang="en-US" altLang="en-US"/>
              <a:t>Similarly, with the product example: The </a:t>
            </a:r>
            <a:r>
              <a:rPr lang="en-US" altLang="en-US">
                <a:latin typeface="Courier New" panose="02070309020205020404" pitchFamily="49" charset="0"/>
              </a:rPr>
              <a:t>Prod_FK</a:t>
            </a:r>
            <a:r>
              <a:rPr lang="en-US" altLang="en-US"/>
              <a:t> uniquely identifies </a:t>
            </a:r>
            <a:r>
              <a:rPr lang="en-US" altLang="en-US">
                <a:latin typeface="Courier New" panose="02070309020205020404" pitchFamily="49" charset="0"/>
              </a:rPr>
              <a:t>Prod_Name</a:t>
            </a:r>
            <a:r>
              <a:rPr lang="en-US" altLang="en-US"/>
              <a:t>. It does not uniquely identify the </a:t>
            </a:r>
            <a:r>
              <a:rPr lang="en-US" altLang="en-US">
                <a:latin typeface="Courier New" panose="02070309020205020404" pitchFamily="49" charset="0"/>
              </a:rPr>
              <a:t>Prod_Name</a:t>
            </a:r>
            <a:r>
              <a:rPr lang="en-US" altLang="en-US"/>
              <a:t> and </a:t>
            </a:r>
            <a:r>
              <a:rPr lang="en-US" altLang="en-US">
                <a:latin typeface="Courier New" panose="02070309020205020404" pitchFamily="49" charset="0"/>
              </a:rPr>
              <a:t>Brand_Code</a:t>
            </a:r>
            <a:r>
              <a:rPr lang="en-US" altLang="en-US"/>
              <a:t> affiliation. Therefore, </a:t>
            </a:r>
            <a:r>
              <a:rPr lang="en-US" altLang="en-US">
                <a:latin typeface="Courier New" panose="02070309020205020404" pitchFamily="49" charset="0"/>
              </a:rPr>
              <a:t>Prod_ID</a:t>
            </a:r>
            <a:r>
              <a:rPr lang="en-US" altLang="en-US"/>
              <a:t> cannot be used as a primary key in this example. </a:t>
            </a:r>
          </a:p>
          <a:p>
            <a:pPr lvl="1"/>
            <a:r>
              <a:rPr lang="en-US" altLang="en-US"/>
              <a:t>In both examples, date fields have been added to reflect slowly changing dimensions.</a:t>
            </a:r>
          </a:p>
        </p:txBody>
      </p:sp>
    </p:spTree>
    <p:extLst>
      <p:ext uri="{BB962C8B-B14F-4D97-AF65-F5344CB8AC3E}">
        <p14:creationId xmlns:p14="http://schemas.microsoft.com/office/powerpoint/2010/main" val="36400638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lide de título">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446236" y="701824"/>
            <a:ext cx="8229600" cy="1143000"/>
          </a:xfrm>
          <a:prstGeom prst="rect">
            <a:avLst/>
          </a:prstGeom>
        </p:spPr>
        <p:txBody>
          <a:bodyPr/>
          <a:lstStyle/>
          <a:p>
            <a:r>
              <a:rPr lang="pt-BR" dirty="0"/>
              <a:t>Clique para editar o estilo do título mestre</a:t>
            </a:r>
          </a:p>
        </p:txBody>
      </p:sp>
      <p:sp>
        <p:nvSpPr>
          <p:cNvPr id="3" name="Espaço Reservado para Conteúdo 2"/>
          <p:cNvSpPr>
            <a:spLocks noGrp="1"/>
          </p:cNvSpPr>
          <p:nvPr>
            <p:ph idx="1"/>
          </p:nvPr>
        </p:nvSpPr>
        <p:spPr>
          <a:xfrm>
            <a:off x="446236" y="2060848"/>
            <a:ext cx="8229600" cy="4525963"/>
          </a:xfrm>
          <a:prstGeom prst="rect">
            <a:avLst/>
          </a:prstGeom>
        </p:spPr>
        <p:txBody>
          <a:body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Tree>
    <p:extLst>
      <p:ext uri="{BB962C8B-B14F-4D97-AF65-F5344CB8AC3E}">
        <p14:creationId xmlns:p14="http://schemas.microsoft.com/office/powerpoint/2010/main" val="435558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lide de título">
    <p:spTree>
      <p:nvGrpSpPr>
        <p:cNvPr id="1" name=""/>
        <p:cNvGrpSpPr/>
        <p:nvPr/>
      </p:nvGrpSpPr>
      <p:grpSpPr>
        <a:xfrm>
          <a:off x="0" y="0"/>
          <a:ext cx="0" cy="0"/>
          <a:chOff x="0" y="0"/>
          <a:chExt cx="0" cy="0"/>
        </a:xfrm>
      </p:grpSpPr>
      <p:pic>
        <p:nvPicPr>
          <p:cNvPr id="2" name="Imagem 1"/>
          <p:cNvPicPr>
            <a:picLocks noChangeAspect="1"/>
          </p:cNvPicPr>
          <p:nvPr userDrawn="1"/>
        </p:nvPicPr>
        <p:blipFill>
          <a:blip r:embed="rId2"/>
          <a:stretch>
            <a:fillRect/>
          </a:stretch>
        </p:blipFill>
        <p:spPr>
          <a:xfrm>
            <a:off x="8306046" y="6216481"/>
            <a:ext cx="781050" cy="371475"/>
          </a:xfrm>
          <a:prstGeom prst="rect">
            <a:avLst/>
          </a:prstGeom>
        </p:spPr>
      </p:pic>
      <p:sp>
        <p:nvSpPr>
          <p:cNvPr id="3" name="TextBox 7"/>
          <p:cNvSpPr txBox="1"/>
          <p:nvPr userDrawn="1"/>
        </p:nvSpPr>
        <p:spPr>
          <a:xfrm>
            <a:off x="8748464" y="6237312"/>
            <a:ext cx="269875" cy="276225"/>
          </a:xfrm>
          <a:prstGeom prst="rect">
            <a:avLst/>
          </a:prstGeom>
          <a:noFill/>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A8B614E7-2400-45CE-848D-BA84F4236734}" type="slidenum">
              <a:rPr lang="en-US" altLang="pt-BR" sz="1200">
                <a:solidFill>
                  <a:schemeClr val="bg1"/>
                </a:solidFill>
                <a:latin typeface="Gotham-Bold"/>
                <a:ea typeface="Gotham-Bold"/>
                <a:cs typeface="Gotham-Bold"/>
              </a:rPr>
              <a:pPr/>
              <a:t>‹nº›</a:t>
            </a:fld>
            <a:endParaRPr lang="en-US" altLang="pt-BR" sz="1200" dirty="0">
              <a:solidFill>
                <a:schemeClr val="bg1"/>
              </a:solidFill>
              <a:latin typeface="Gotham-Bold"/>
              <a:ea typeface="Gotham-Bold"/>
              <a:cs typeface="Gotham-Bo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pic>
        <p:nvPicPr>
          <p:cNvPr id="10" name="Imagem 9"/>
          <p:cNvPicPr>
            <a:picLocks noChangeAspect="1"/>
          </p:cNvPicPr>
          <p:nvPr userDrawn="1"/>
        </p:nvPicPr>
        <p:blipFill>
          <a:blip r:embed="rId2"/>
          <a:stretch>
            <a:fillRect/>
          </a:stretch>
        </p:blipFill>
        <p:spPr>
          <a:xfrm>
            <a:off x="8306046" y="6216481"/>
            <a:ext cx="781050" cy="371475"/>
          </a:xfrm>
          <a:prstGeom prst="rect">
            <a:avLst/>
          </a:prstGeom>
        </p:spPr>
      </p:pic>
      <p:sp>
        <p:nvSpPr>
          <p:cNvPr id="5" name="TextBox 7"/>
          <p:cNvSpPr txBox="1"/>
          <p:nvPr userDrawn="1"/>
        </p:nvSpPr>
        <p:spPr>
          <a:xfrm>
            <a:off x="8426450" y="6216650"/>
            <a:ext cx="269875" cy="276225"/>
          </a:xfrm>
          <a:prstGeom prst="rect">
            <a:avLst/>
          </a:prstGeom>
          <a:noFill/>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A8B614E7-2400-45CE-848D-BA84F4236734}" type="slidenum">
              <a:rPr lang="en-US" altLang="pt-BR" sz="1200">
                <a:solidFill>
                  <a:schemeClr val="bg1"/>
                </a:solidFill>
                <a:latin typeface="Gotham-Bold"/>
                <a:ea typeface="Gotham-Bold"/>
                <a:cs typeface="Gotham-Bold"/>
              </a:rPr>
              <a:pPr/>
              <a:t>‹nº›</a:t>
            </a:fld>
            <a:endParaRPr lang="en-US" altLang="pt-BR" sz="1200" dirty="0">
              <a:solidFill>
                <a:schemeClr val="bg1"/>
              </a:solidFill>
              <a:latin typeface="Gotham-Bold"/>
              <a:ea typeface="Gotham-Bold"/>
              <a:cs typeface="Gotham-Bold"/>
            </a:endParaRPr>
          </a:p>
        </p:txBody>
      </p:sp>
    </p:spTree>
    <p:extLst>
      <p:ext uri="{BB962C8B-B14F-4D97-AF65-F5344CB8AC3E}">
        <p14:creationId xmlns:p14="http://schemas.microsoft.com/office/powerpoint/2010/main" val="15908291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estilo do título mestre</a:t>
            </a:r>
          </a:p>
        </p:txBody>
      </p:sp>
      <p:sp>
        <p:nvSpPr>
          <p:cNvPr id="3" name="Espaço Reservado para Conteúdo 2"/>
          <p:cNvSpPr>
            <a:spLocks noGrp="1"/>
          </p:cNvSpPr>
          <p:nvPr>
            <p:ph idx="1"/>
          </p:nvPr>
        </p:nvSpPr>
        <p:spPr/>
        <p:txBody>
          <a:body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Tree>
    <p:extLst>
      <p:ext uri="{BB962C8B-B14F-4D97-AF65-F5344CB8AC3E}">
        <p14:creationId xmlns:p14="http://schemas.microsoft.com/office/powerpoint/2010/main" val="351143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Em br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538605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1.png"/><Relationship Id="rId5" Type="http://schemas.openxmlformats.org/officeDocument/2006/relationships/theme" Target="../theme/theme3.xml"/><Relationship Id="rId4"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1"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2" descr="Resultado de imagem para fiap logo">
            <a:extLst>
              <a:ext uri="{FF2B5EF4-FFF2-40B4-BE49-F238E27FC236}">
                <a16:creationId xmlns:a16="http://schemas.microsoft.com/office/drawing/2014/main" id="{F89C8918-7EB0-4A88-818C-F509D962EC62}"/>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2411760" y="188640"/>
            <a:ext cx="3895366" cy="1296144"/>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49" r:id="rId1"/>
    <p:sldLayoutId id="2147483688" r:id="rId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pt-BR"/>
              <a:t>Clique para editar o estilo do título mestre</a:t>
            </a:r>
          </a:p>
        </p:txBody>
      </p:sp>
      <p:sp>
        <p:nvSpPr>
          <p:cNvPr id="3" name="Espaço Reservado para Texto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6869CE-5420-47A5-A265-6579D117C29A}" type="datetimeFigureOut">
              <a:rPr lang="pt-BR" smtClean="0"/>
              <a:pPr/>
              <a:t>25/11/2018</a:t>
            </a:fld>
            <a:endParaRPr lang="pt-BR"/>
          </a:p>
        </p:txBody>
      </p:sp>
      <p:sp>
        <p:nvSpPr>
          <p:cNvPr id="5" name="Espaço Reservado para Rodapé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A1C545-BEB5-47F3-86F6-9FA19AED366D}" type="slidenum">
              <a:rPr lang="pt-BR" smtClean="0"/>
              <a:pPr/>
              <a:t>‹nº›</a:t>
            </a:fld>
            <a:endParaRPr lang="pt-BR"/>
          </a:p>
        </p:txBody>
      </p:sp>
    </p:spTree>
  </p:cSld>
  <p:clrMap bg1="lt1" tx1="dk1" bg2="lt2" tx2="dk2" accent1="accent1" accent2="accent2" accent3="accent3" accent4="accent4" accent5="accent5" accent6="accent6" hlink="hlink" folHlink="folHlink"/>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108520" y="-171400"/>
            <a:ext cx="8686800" cy="620688"/>
          </a:xfrm>
          <a:prstGeom prst="rect">
            <a:avLst/>
          </a:prstGeom>
        </p:spPr>
        <p:txBody>
          <a:bodyPr vert="horz" lIns="91440" tIns="45720" rIns="91440" bIns="45720" rtlCol="0" anchor="ctr">
            <a:normAutofit/>
          </a:bodyPr>
          <a:lstStyle/>
          <a:p>
            <a:r>
              <a:rPr lang="pt-BR" dirty="0"/>
              <a:t>Clique para editar o estilo do título mestre</a:t>
            </a:r>
          </a:p>
        </p:txBody>
      </p:sp>
      <p:sp>
        <p:nvSpPr>
          <p:cNvPr id="3" name="Espaço Reservado para Texto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pt-BR" dirty="0"/>
              <a:t>Clique para editar os estilos do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FAB7E4-F73E-4F5B-A8F8-125BE655B544}" type="datetimeFigureOut">
              <a:rPr lang="pt-BR" smtClean="0"/>
              <a:pPr/>
              <a:t>25/11/2018</a:t>
            </a:fld>
            <a:endParaRPr lang="pt-BR"/>
          </a:p>
        </p:txBody>
      </p:sp>
      <p:sp>
        <p:nvSpPr>
          <p:cNvPr id="5" name="Espaço Reservado para Rodapé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1DA042-4D1B-46E1-B30D-A1C7C09E5E95}" type="slidenum">
              <a:rPr lang="pt-BR" smtClean="0"/>
              <a:pPr/>
              <a:t>‹nº›</a:t>
            </a:fld>
            <a:endParaRPr lang="pt-BR"/>
          </a:p>
        </p:txBody>
      </p:sp>
      <p:pic>
        <p:nvPicPr>
          <p:cNvPr id="9" name="Picture 2" descr="Resultado de imagem para fiap logo">
            <a:extLst>
              <a:ext uri="{FF2B5EF4-FFF2-40B4-BE49-F238E27FC236}">
                <a16:creationId xmlns:a16="http://schemas.microsoft.com/office/drawing/2014/main" id="{42A3CE6C-B815-48E3-829F-E4482F249CFD}"/>
              </a:ext>
            </a:extLst>
          </p:cNvPr>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7728123" y="185340"/>
            <a:ext cx="1308373" cy="435348"/>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76" r:id="rId1"/>
    <p:sldLayoutId id="2147483689" r:id="rId2"/>
    <p:sldLayoutId id="2147483690" r:id="rId3"/>
    <p:sldLayoutId id="2147483691" r:id="rId4"/>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pt-BR"/>
              <a:t>Clique para editar o estilo do título mestre</a:t>
            </a:r>
          </a:p>
        </p:txBody>
      </p:sp>
      <p:sp>
        <p:nvSpPr>
          <p:cNvPr id="3" name="Espaço Reservado para Texto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DA01B5-749D-448B-97CC-8147DD3611E3}" type="datetimeFigureOut">
              <a:rPr lang="pt-BR" smtClean="0"/>
              <a:pPr/>
              <a:t>25/11/2018</a:t>
            </a:fld>
            <a:endParaRPr lang="pt-BR"/>
          </a:p>
        </p:txBody>
      </p:sp>
      <p:sp>
        <p:nvSpPr>
          <p:cNvPr id="5" name="Espaço Reservado para Rodapé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0F4ED1-3D0D-4551-B0D7-179C408F7CEC}" type="slidenum">
              <a:rPr lang="pt-BR" smtClean="0"/>
              <a:pPr/>
              <a:t>‹nº›</a:t>
            </a:fld>
            <a:endParaRPr lang="pt-BR"/>
          </a:p>
        </p:txBody>
      </p:sp>
    </p:spTree>
  </p:cSld>
  <p:clrMap bg1="lt1" tx1="dk1" bg2="lt2" tx2="dk2" accent1="accent1" accent2="accent2" accent3="accent3" accent4="accent4" accent5="accent5" accent6="accent6" hlink="hlink" folHlink="folHlink"/>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7.jpe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ixaDeTexto 1"/>
          <p:cNvSpPr txBox="1"/>
          <p:nvPr/>
        </p:nvSpPr>
        <p:spPr>
          <a:xfrm>
            <a:off x="3598000" y="2708920"/>
            <a:ext cx="3453189" cy="707886"/>
          </a:xfrm>
          <a:prstGeom prst="rect">
            <a:avLst/>
          </a:prstGeom>
          <a:noFill/>
        </p:spPr>
        <p:txBody>
          <a:bodyPr wrap="none" rtlCol="0">
            <a:spAutoFit/>
          </a:bodyPr>
          <a:lstStyle/>
          <a:p>
            <a:pPr algn="ctr"/>
            <a:r>
              <a:rPr lang="pt-BR" sz="2000" b="1" dirty="0">
                <a:solidFill>
                  <a:schemeClr val="bg1"/>
                </a:solidFill>
                <a:latin typeface="Arial" pitchFamily="34" charset="0"/>
                <a:cs typeface="Arial" pitchFamily="34" charset="0"/>
              </a:rPr>
              <a:t>MBA</a:t>
            </a:r>
          </a:p>
          <a:p>
            <a:pPr algn="ctr"/>
            <a:r>
              <a:rPr lang="pt-BR" sz="2000" b="1" dirty="0">
                <a:solidFill>
                  <a:schemeClr val="bg1"/>
                </a:solidFill>
                <a:latin typeface="Arial" pitchFamily="34" charset="0"/>
                <a:cs typeface="Arial" pitchFamily="34" charset="0"/>
              </a:rPr>
              <a:t>BUSINESS INTELLIGENCE</a:t>
            </a:r>
          </a:p>
        </p:txBody>
      </p:sp>
      <p:sp>
        <p:nvSpPr>
          <p:cNvPr id="3" name="CaixaDeTexto 2"/>
          <p:cNvSpPr txBox="1"/>
          <p:nvPr/>
        </p:nvSpPr>
        <p:spPr>
          <a:xfrm>
            <a:off x="1187624" y="2420888"/>
            <a:ext cx="6912768" cy="1077218"/>
          </a:xfrm>
          <a:prstGeom prst="rect">
            <a:avLst/>
          </a:prstGeom>
          <a:noFill/>
        </p:spPr>
        <p:txBody>
          <a:bodyPr wrap="square" rtlCol="0">
            <a:spAutoFit/>
          </a:bodyPr>
          <a:lstStyle/>
          <a:p>
            <a:pPr algn="ctr"/>
            <a:r>
              <a:rPr lang="pt-BR" sz="3200" b="1" dirty="0"/>
              <a:t>Complementos da Modelagem Dimensional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25876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1340792"/>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Tempo</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r>
              <a:rPr kumimoji="0" lang="pt-BR" sz="2400" b="0" i="0" u="none" strike="noStrike" kern="0" cap="none" spc="0" normalizeH="0" baseline="0" noProof="0" dirty="0">
                <a:ln>
                  <a:noFill/>
                </a:ln>
                <a:solidFill>
                  <a:schemeClr val="tx1"/>
                </a:solidFill>
                <a:effectLst/>
                <a:uLnTx/>
                <a:uFillTx/>
                <a:latin typeface="+mn-lt"/>
                <a:ea typeface="+mn-ea"/>
                <a:cs typeface="+mn-cs"/>
              </a:rPr>
              <a:t>No mundo real, existe uma complexidade evidente.</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a:latin typeface="+mn-lt"/>
              </a:rPr>
              <a:t>Óbvios: Dia, Mês, Trimestre, Semestre e Ano</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noProof="0" dirty="0">
                <a:latin typeface="+mn-lt"/>
              </a:rPr>
              <a:t>Naturais: Acumulados Mensais, Semestrais e Anuais.</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a:latin typeface="+mn-lt"/>
              </a:rPr>
              <a:t>Fiscais: Decêndio, Período Fiscal, Semana Útil</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noProof="0" dirty="0">
                <a:latin typeface="+mn-lt"/>
              </a:rPr>
              <a:t>Locais: Feriados</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a:latin typeface="+mn-lt"/>
              </a:rPr>
              <a:t>Típicos do Negócio: </a:t>
            </a:r>
            <a:r>
              <a:rPr lang="pt-BR" sz="2400" kern="0" dirty="0" err="1">
                <a:latin typeface="+mn-lt"/>
              </a:rPr>
              <a:t>Fim-de-Semana</a:t>
            </a:r>
            <a:r>
              <a:rPr lang="pt-BR" sz="2400" kern="0" dirty="0">
                <a:latin typeface="+mn-lt"/>
              </a:rPr>
              <a:t>, Férias Escolares, Estação do Ano.</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a:latin typeface="+mn-lt"/>
              </a:rPr>
              <a:t>Atributos “diferentes”....</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noProof="0" dirty="0">
              <a:latin typeface="+mn-lt"/>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noProof="0" dirty="0">
              <a:ln>
                <a:noFill/>
              </a:ln>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dirty="0"/>
          </a:p>
          <a:p>
            <a:pPr marL="1200150" lvl="2" indent="-285750">
              <a:lnSpc>
                <a:spcPct val="90000"/>
              </a:lnSpc>
              <a:spcBef>
                <a:spcPct val="20000"/>
              </a:spcBef>
              <a:buClr>
                <a:schemeClr val="tx2"/>
              </a:buClr>
              <a:buSzPct val="70000"/>
              <a:buFont typeface="Wingdings" pitchFamily="2" charset="2"/>
              <a:buChar char="¡"/>
            </a:pPr>
            <a:endParaRPr kumimoji="0" lang="pt-BR" sz="2400" b="0" i="0" u="none" strike="noStrike" kern="0" cap="none" spc="0" normalizeH="0" baseline="0" noProof="0" dirty="0">
              <a:ln>
                <a:noFill/>
              </a:ln>
              <a:solidFill>
                <a:schemeClr val="tx1"/>
              </a:solidFill>
              <a:effectLst/>
              <a:uLnTx/>
              <a:uFillTx/>
              <a:latin typeface="+mn-lt"/>
            </a:endParaRPr>
          </a:p>
        </p:txBody>
      </p:sp>
      <p:pic>
        <p:nvPicPr>
          <p:cNvPr id="6" name="Picture 4" descr="relogio"/>
          <p:cNvPicPr>
            <a:picLocks noChangeAspect="1" noChangeArrowheads="1"/>
          </p:cNvPicPr>
          <p:nvPr/>
        </p:nvPicPr>
        <p:blipFill>
          <a:blip r:embed="rId2" cstate="print"/>
          <a:srcRect/>
          <a:stretch>
            <a:fillRect/>
          </a:stretch>
        </p:blipFill>
        <p:spPr bwMode="auto">
          <a:xfrm>
            <a:off x="7092280" y="5468320"/>
            <a:ext cx="1583408" cy="1273793"/>
          </a:xfrm>
          <a:prstGeom prst="rect">
            <a:avLst/>
          </a:prstGeom>
          <a:noFill/>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77180" y="153963"/>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100</a:t>
            </a:fld>
            <a:endParaRPr lang="pt-BR"/>
          </a:p>
        </p:txBody>
      </p:sp>
      <p:sp>
        <p:nvSpPr>
          <p:cNvPr id="5" name="Rectangle 6"/>
          <p:cNvSpPr>
            <a:spLocks noChangeArrowheads="1"/>
          </p:cNvSpPr>
          <p:nvPr/>
        </p:nvSpPr>
        <p:spPr bwMode="auto">
          <a:xfrm>
            <a:off x="251520" y="1844824"/>
            <a:ext cx="8461448" cy="4049688"/>
          </a:xfrm>
          <a:prstGeom prst="rect">
            <a:avLst/>
          </a:prstGeom>
          <a:noFill/>
          <a:ln w="9525">
            <a:noFill/>
            <a:miter lim="800000"/>
            <a:headEnd/>
            <a:tailEnd/>
          </a:ln>
          <a:effectLst/>
        </p:spPr>
        <p:txBody>
          <a:bodyPr/>
          <a:lstStyle/>
          <a:p>
            <a:pPr algn="l"/>
            <a:r>
              <a:rPr lang="pt-BR" sz="2000" i="0" dirty="0">
                <a:latin typeface="Verdana" pitchFamily="34" charset="0"/>
              </a:rPr>
              <a:t>Mesmo que os usuários de negócios inicialmente não visualizem o valor no registro dessas alterações nos atributos, usar chaves artificiais tornará uma futura alteração de política menos onerosa. </a:t>
            </a:r>
          </a:p>
          <a:p>
            <a:pPr algn="l"/>
            <a:r>
              <a:rPr lang="pt-BR" sz="2000" i="0" dirty="0">
                <a:latin typeface="Verdana" pitchFamily="34" charset="0"/>
              </a:rPr>
              <a:t>As chaves artificiais também permitem mapear múltiplas chaves transacionais para um único perfil, adicionalmente protegendo contra ocorrências operacionais inesperadas, como a reutilização de um código de produto obsoleto ou a aquisição de uma outra empresa com suas próprias regras de codificação.</a:t>
            </a:r>
          </a:p>
        </p:txBody>
      </p:sp>
      <p:sp>
        <p:nvSpPr>
          <p:cNvPr id="7" name="Rectangle 6"/>
          <p:cNvSpPr>
            <a:spLocks noChangeArrowheads="1"/>
          </p:cNvSpPr>
          <p:nvPr/>
        </p:nvSpPr>
        <p:spPr bwMode="auto">
          <a:xfrm>
            <a:off x="242837" y="836712"/>
            <a:ext cx="8568952" cy="1008112"/>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8ª Regra: Tenha certeza de que as tabelas dimensão usam uma chave artificial.</a:t>
            </a:r>
            <a:endParaRPr lang="pt-BR" sz="2000" b="1" i="0" dirty="0">
              <a:solidFill>
                <a:srgbClr val="000000"/>
              </a:solidFill>
              <a:latin typeface="Verdana" pitchFamily="34" charset="0"/>
            </a:endParaRPr>
          </a:p>
        </p:txBody>
      </p:sp>
    </p:spTree>
    <p:extLst>
      <p:ext uri="{BB962C8B-B14F-4D97-AF65-F5344CB8AC3E}">
        <p14:creationId xmlns:p14="http://schemas.microsoft.com/office/powerpoint/2010/main" val="393046555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51520" y="153963"/>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101</a:t>
            </a:fld>
            <a:endParaRPr lang="pt-BR"/>
          </a:p>
        </p:txBody>
      </p:sp>
      <p:sp>
        <p:nvSpPr>
          <p:cNvPr id="381958" name="Rectangle 6"/>
          <p:cNvSpPr>
            <a:spLocks noChangeArrowheads="1"/>
          </p:cNvSpPr>
          <p:nvPr/>
        </p:nvSpPr>
        <p:spPr bwMode="auto">
          <a:xfrm>
            <a:off x="234489" y="836712"/>
            <a:ext cx="8568952" cy="1008112"/>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9ª Regra: Crie dimensões padronizadas para integrar os dados na empresa.</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251520" y="1844824"/>
            <a:ext cx="8640960" cy="4320480"/>
          </a:xfrm>
          <a:prstGeom prst="rect">
            <a:avLst/>
          </a:prstGeom>
          <a:noFill/>
          <a:ln w="9525">
            <a:noFill/>
            <a:miter lim="800000"/>
            <a:headEnd/>
            <a:tailEnd/>
          </a:ln>
          <a:effectLst/>
        </p:spPr>
        <p:txBody>
          <a:bodyPr/>
          <a:lstStyle/>
          <a:p>
            <a:pPr algn="l"/>
            <a:r>
              <a:rPr lang="pt-BR" sz="2000" i="0" dirty="0">
                <a:latin typeface="Verdana" pitchFamily="34" charset="0"/>
              </a:rPr>
              <a:t>Dimensões padronizadas (também conhecidas por dimensões comuns, principais, ou de referência) são essenciais para o Data </a:t>
            </a:r>
            <a:r>
              <a:rPr lang="pt-BR" sz="2000" i="0" dirty="0" err="1">
                <a:latin typeface="Verdana" pitchFamily="34" charset="0"/>
              </a:rPr>
              <a:t>Warehousing</a:t>
            </a:r>
            <a:r>
              <a:rPr lang="pt-BR" sz="2000" i="0" dirty="0">
                <a:latin typeface="Verdana" pitchFamily="34" charset="0"/>
              </a:rPr>
              <a:t> empresarial. </a:t>
            </a:r>
          </a:p>
          <a:p>
            <a:pPr algn="l"/>
            <a:r>
              <a:rPr lang="pt-BR" sz="2000" i="0" dirty="0">
                <a:latin typeface="Verdana" pitchFamily="34" charset="0"/>
              </a:rPr>
              <a:t>Gerenciadas no sistema de ETL e então reutilizadas associadas a diversas tabelas fato as dimensões padronizadas trazem atributos descritivos consistentes para os modelos dimensionais e permitem a habilidade de navegar através dos dados integrados de diferentes processos de negócios. </a:t>
            </a:r>
          </a:p>
        </p:txBody>
      </p:sp>
    </p:spTree>
    <p:extLst>
      <p:ext uri="{BB962C8B-B14F-4D97-AF65-F5344CB8AC3E}">
        <p14:creationId xmlns:p14="http://schemas.microsoft.com/office/powerpoint/2010/main" val="342911107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367444" y="225971"/>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7" name="Espaço Reservado para Número de Slide 6"/>
          <p:cNvSpPr>
            <a:spLocks noGrp="1"/>
          </p:cNvSpPr>
          <p:nvPr>
            <p:ph type="sldNum" sz="quarter" idx="4294967295"/>
          </p:nvPr>
        </p:nvSpPr>
        <p:spPr>
          <a:xfrm>
            <a:off x="7010400" y="6356350"/>
            <a:ext cx="2133600" cy="365125"/>
          </a:xfrm>
        </p:spPr>
        <p:txBody>
          <a:bodyPr/>
          <a:lstStyle/>
          <a:p>
            <a:fld id="{0DBB9FE3-D63C-4A40-B010-4651D12E128D}" type="slidenum">
              <a:rPr lang="pt-BR" smtClean="0"/>
              <a:pPr/>
              <a:t>102</a:t>
            </a:fld>
            <a:endParaRPr lang="pt-BR"/>
          </a:p>
        </p:txBody>
      </p:sp>
      <p:sp>
        <p:nvSpPr>
          <p:cNvPr id="5" name="Rectangle 6"/>
          <p:cNvSpPr>
            <a:spLocks noChangeArrowheads="1"/>
          </p:cNvSpPr>
          <p:nvPr/>
        </p:nvSpPr>
        <p:spPr bwMode="auto">
          <a:xfrm>
            <a:off x="251520" y="1844824"/>
            <a:ext cx="8461448" cy="4049688"/>
          </a:xfrm>
          <a:prstGeom prst="rect">
            <a:avLst/>
          </a:prstGeom>
          <a:noFill/>
          <a:ln w="9525">
            <a:noFill/>
            <a:miter lim="800000"/>
            <a:headEnd/>
            <a:tailEnd/>
          </a:ln>
          <a:effectLst/>
        </p:spPr>
        <p:txBody>
          <a:bodyPr/>
          <a:lstStyle/>
          <a:p>
            <a:pPr algn="l"/>
            <a:r>
              <a:rPr lang="pt-BR" sz="2000" i="0" dirty="0">
                <a:latin typeface="Verdana" pitchFamily="34" charset="0"/>
              </a:rPr>
              <a:t>A matriz de negócios da empresa é o diagrama chave para representar os processos de negócios principais da organização e suas dimensões associadas. </a:t>
            </a:r>
          </a:p>
          <a:p>
            <a:pPr algn="l"/>
            <a:r>
              <a:rPr lang="pt-BR" sz="2000" i="0" dirty="0">
                <a:latin typeface="Verdana" pitchFamily="34" charset="0"/>
              </a:rPr>
              <a:t>A reutilização das dimensões padronizadas finalmente diminui o tempo de desenvolvimento eliminando o desenho redundante e o esforço de desenvolvimento. É fundamental quando se adota uma estratégia construtiva </a:t>
            </a:r>
            <a:r>
              <a:rPr lang="pt-BR" sz="2000" i="0" dirty="0" err="1">
                <a:latin typeface="Verdana" pitchFamily="34" charset="0"/>
              </a:rPr>
              <a:t>bottom-up</a:t>
            </a:r>
            <a:r>
              <a:rPr lang="pt-BR" sz="2000" i="0" dirty="0">
                <a:latin typeface="Verdana" pitchFamily="34" charset="0"/>
              </a:rPr>
              <a:t>.</a:t>
            </a:r>
          </a:p>
          <a:p>
            <a:pPr algn="l"/>
            <a:r>
              <a:rPr lang="pt-BR" sz="2000" i="0" dirty="0">
                <a:latin typeface="Verdana" pitchFamily="34" charset="0"/>
              </a:rPr>
              <a:t>Todavia, dimensões padronizadas requerem um compromisso e investimento em administração de dados e governança de TI, de forma que não seja necessário que cada pessoa da organização venha a concordar com cada uma das dimensões escolhidas para que se obtenha a conformidade desejada.</a:t>
            </a:r>
          </a:p>
        </p:txBody>
      </p:sp>
      <p:sp>
        <p:nvSpPr>
          <p:cNvPr id="6" name="Rectangle 6"/>
          <p:cNvSpPr>
            <a:spLocks noChangeArrowheads="1"/>
          </p:cNvSpPr>
          <p:nvPr/>
        </p:nvSpPr>
        <p:spPr bwMode="auto">
          <a:xfrm>
            <a:off x="251520" y="878930"/>
            <a:ext cx="8568952" cy="1008112"/>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9ª Regra: Crie dimensões padronizadas para integrar os dados na empresa.</a:t>
            </a:r>
            <a:endParaRPr lang="pt-BR" sz="2000" b="1" i="0" dirty="0">
              <a:solidFill>
                <a:srgbClr val="000000"/>
              </a:solidFill>
              <a:latin typeface="Verdana" pitchFamily="34" charset="0"/>
            </a:endParaRPr>
          </a:p>
        </p:txBody>
      </p:sp>
    </p:spTree>
    <p:extLst>
      <p:ext uri="{BB962C8B-B14F-4D97-AF65-F5344CB8AC3E}">
        <p14:creationId xmlns:p14="http://schemas.microsoft.com/office/powerpoint/2010/main" val="117358685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51520" y="176382"/>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7" name="Espaço Reservado para Número de Slide 6"/>
          <p:cNvSpPr>
            <a:spLocks noGrp="1"/>
          </p:cNvSpPr>
          <p:nvPr>
            <p:ph type="sldNum" sz="quarter" idx="4294967295"/>
          </p:nvPr>
        </p:nvSpPr>
        <p:spPr>
          <a:xfrm>
            <a:off x="7010400" y="6356350"/>
            <a:ext cx="2133600" cy="365125"/>
          </a:xfrm>
        </p:spPr>
        <p:txBody>
          <a:bodyPr/>
          <a:lstStyle/>
          <a:p>
            <a:fld id="{0DBB9FE3-D63C-4A40-B010-4651D12E128D}" type="slidenum">
              <a:rPr lang="pt-BR" smtClean="0"/>
              <a:pPr/>
              <a:t>103</a:t>
            </a:fld>
            <a:endParaRPr lang="pt-BR"/>
          </a:p>
        </p:txBody>
      </p:sp>
      <p:sp>
        <p:nvSpPr>
          <p:cNvPr id="5" name="Rectangle 6"/>
          <p:cNvSpPr>
            <a:spLocks noChangeArrowheads="1"/>
          </p:cNvSpPr>
          <p:nvPr/>
        </p:nvSpPr>
        <p:spPr bwMode="auto">
          <a:xfrm>
            <a:off x="251520" y="2979712"/>
            <a:ext cx="8461448" cy="2681536"/>
          </a:xfrm>
          <a:prstGeom prst="rect">
            <a:avLst/>
          </a:prstGeom>
          <a:noFill/>
          <a:ln w="9525">
            <a:noFill/>
            <a:miter lim="800000"/>
            <a:headEnd/>
            <a:tailEnd/>
          </a:ln>
          <a:effectLst/>
        </p:spPr>
        <p:txBody>
          <a:bodyPr/>
          <a:lstStyle/>
          <a:p>
            <a:pPr algn="l"/>
            <a:r>
              <a:rPr lang="pt-BR" sz="2000" i="0" dirty="0">
                <a:latin typeface="Verdana" pitchFamily="34" charset="0"/>
              </a:rPr>
              <a:t>Os responsáveis pela Modelagem Dimensional devem constantemente balancear os requisitos do usuários de negócios com as realidades inerentes aos dados de origem que, associados ao desenvolvimento do modelo, possa ser de fato implantado.</a:t>
            </a:r>
          </a:p>
          <a:p>
            <a:pPr algn="l"/>
            <a:r>
              <a:rPr lang="pt-BR" sz="2000" i="0" dirty="0">
                <a:latin typeface="Verdana" pitchFamily="34" charset="0"/>
              </a:rPr>
              <a:t>Além disso, é fundamental ainda que tenha uma boa chance de ser útil aos negócios da organização.</a:t>
            </a:r>
          </a:p>
        </p:txBody>
      </p:sp>
      <p:sp>
        <p:nvSpPr>
          <p:cNvPr id="6" name="Rectangle 6"/>
          <p:cNvSpPr>
            <a:spLocks noChangeArrowheads="1"/>
          </p:cNvSpPr>
          <p:nvPr/>
        </p:nvSpPr>
        <p:spPr bwMode="auto">
          <a:xfrm>
            <a:off x="238164" y="980728"/>
            <a:ext cx="8712968" cy="1800200"/>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10ª Regra: Avalie requisitos e realidade continuamente para desenvolver uma solução de DW/BI que seja aceita pelos usuários de negócios e suporte seu processo de tomada de decisões.</a:t>
            </a:r>
            <a:endParaRPr lang="pt-BR" sz="2000" b="1" i="0" dirty="0">
              <a:solidFill>
                <a:srgbClr val="000000"/>
              </a:solidFill>
              <a:latin typeface="Verdana" pitchFamily="34" charset="0"/>
            </a:endParaRPr>
          </a:p>
        </p:txBody>
      </p:sp>
    </p:spTree>
    <p:extLst>
      <p:ext uri="{BB962C8B-B14F-4D97-AF65-F5344CB8AC3E}">
        <p14:creationId xmlns:p14="http://schemas.microsoft.com/office/powerpoint/2010/main" val="151241174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51520" y="224519"/>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7" name="Espaço Reservado para Número de Slide 6"/>
          <p:cNvSpPr>
            <a:spLocks noGrp="1"/>
          </p:cNvSpPr>
          <p:nvPr>
            <p:ph type="sldNum" sz="quarter" idx="4294967295"/>
          </p:nvPr>
        </p:nvSpPr>
        <p:spPr>
          <a:xfrm>
            <a:off x="7010400" y="6356350"/>
            <a:ext cx="2133600" cy="365125"/>
          </a:xfrm>
        </p:spPr>
        <p:txBody>
          <a:bodyPr/>
          <a:lstStyle/>
          <a:p>
            <a:fld id="{0DBB9FE3-D63C-4A40-B010-4651D12E128D}" type="slidenum">
              <a:rPr lang="pt-BR" smtClean="0"/>
              <a:pPr/>
              <a:t>104</a:t>
            </a:fld>
            <a:endParaRPr lang="pt-BR"/>
          </a:p>
        </p:txBody>
      </p:sp>
      <p:sp>
        <p:nvSpPr>
          <p:cNvPr id="5" name="Rectangle 6"/>
          <p:cNvSpPr>
            <a:spLocks noChangeArrowheads="1"/>
          </p:cNvSpPr>
          <p:nvPr/>
        </p:nvSpPr>
        <p:spPr bwMode="auto">
          <a:xfrm>
            <a:off x="251520" y="2907704"/>
            <a:ext cx="8461448" cy="3329608"/>
          </a:xfrm>
          <a:prstGeom prst="rect">
            <a:avLst/>
          </a:prstGeom>
          <a:noFill/>
          <a:ln w="9525">
            <a:noFill/>
            <a:miter lim="800000"/>
            <a:headEnd/>
            <a:tailEnd/>
          </a:ln>
          <a:effectLst/>
        </p:spPr>
        <p:txBody>
          <a:bodyPr/>
          <a:lstStyle/>
          <a:p>
            <a:pPr algn="l"/>
            <a:r>
              <a:rPr lang="pt-BR" sz="2000" i="0" dirty="0">
                <a:latin typeface="Verdana" pitchFamily="34" charset="0"/>
              </a:rPr>
              <a:t>A avaliação dos </a:t>
            </a:r>
            <a:r>
              <a:rPr lang="pt-BR" sz="2000" i="0" dirty="0" err="1">
                <a:latin typeface="Verdana" pitchFamily="34" charset="0"/>
              </a:rPr>
              <a:t>requisitos-verus-realidades</a:t>
            </a:r>
            <a:r>
              <a:rPr lang="pt-BR" sz="2000" i="0" dirty="0">
                <a:latin typeface="Verdana" pitchFamily="34" charset="0"/>
              </a:rPr>
              <a:t> é a parte mais crucial da tarefa dos </a:t>
            </a:r>
            <a:r>
              <a:rPr lang="pt-BR" sz="2000" i="0" dirty="0" err="1">
                <a:latin typeface="Verdana" pitchFamily="34" charset="0"/>
              </a:rPr>
              <a:t>desenvolvedors</a:t>
            </a:r>
            <a:r>
              <a:rPr lang="pt-BR" sz="2000" i="0" dirty="0">
                <a:latin typeface="Verdana" pitchFamily="34" charset="0"/>
              </a:rPr>
              <a:t> de DW/BI, pois apesar do modelador estar focado na modelagem dimensional, na estratégia do projeto, na arquitetura técnica que envolve a construção do ETL e de como as ferramenta de BI utilizarão os dados objetos da construção e ainda na implantação e no planejamento de manutenção, há um ponto ainda mais importante:</a:t>
            </a:r>
          </a:p>
        </p:txBody>
      </p:sp>
      <p:sp>
        <p:nvSpPr>
          <p:cNvPr id="6" name="Rectangle 6"/>
          <p:cNvSpPr>
            <a:spLocks noChangeArrowheads="1"/>
          </p:cNvSpPr>
          <p:nvPr/>
        </p:nvSpPr>
        <p:spPr bwMode="auto">
          <a:xfrm>
            <a:off x="247401" y="988466"/>
            <a:ext cx="8712968" cy="1800200"/>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10ª Regra: Avalie requisitos e realidade continuamente para desenvolver uma solução de DW/BI que seja aceita pelos usuários de negócios e suporte seu processo de tomada de decisões.</a:t>
            </a:r>
            <a:endParaRPr lang="pt-BR" sz="2000" b="1" i="0" dirty="0">
              <a:solidFill>
                <a:srgbClr val="000000"/>
              </a:solidFill>
              <a:latin typeface="Verdana" pitchFamily="34" charset="0"/>
            </a:endParaRPr>
          </a:p>
        </p:txBody>
      </p:sp>
    </p:spTree>
    <p:extLst>
      <p:ext uri="{BB962C8B-B14F-4D97-AF65-F5344CB8AC3E}">
        <p14:creationId xmlns:p14="http://schemas.microsoft.com/office/powerpoint/2010/main" val="232348736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179512" y="205265"/>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7" name="Espaço Reservado para Número de Slide 6"/>
          <p:cNvSpPr>
            <a:spLocks noGrp="1"/>
          </p:cNvSpPr>
          <p:nvPr>
            <p:ph type="sldNum" sz="quarter" idx="4294967295"/>
          </p:nvPr>
        </p:nvSpPr>
        <p:spPr>
          <a:xfrm>
            <a:off x="7010400" y="6356350"/>
            <a:ext cx="2133600" cy="365125"/>
          </a:xfrm>
        </p:spPr>
        <p:txBody>
          <a:bodyPr/>
          <a:lstStyle/>
          <a:p>
            <a:fld id="{0DBB9FE3-D63C-4A40-B010-4651D12E128D}" type="slidenum">
              <a:rPr lang="pt-BR" smtClean="0"/>
              <a:pPr/>
              <a:t>105</a:t>
            </a:fld>
            <a:endParaRPr lang="pt-BR"/>
          </a:p>
        </p:txBody>
      </p:sp>
      <p:sp>
        <p:nvSpPr>
          <p:cNvPr id="5" name="Rectangle 6"/>
          <p:cNvSpPr>
            <a:spLocks noChangeArrowheads="1"/>
          </p:cNvSpPr>
          <p:nvPr/>
        </p:nvSpPr>
        <p:spPr bwMode="auto">
          <a:xfrm>
            <a:off x="287016" y="3339752"/>
            <a:ext cx="8461448" cy="2270216"/>
          </a:xfrm>
          <a:prstGeom prst="rect">
            <a:avLst/>
          </a:prstGeom>
          <a:noFill/>
          <a:ln w="9525">
            <a:noFill/>
            <a:miter lim="800000"/>
            <a:headEnd/>
            <a:tailEnd/>
          </a:ln>
          <a:effectLst/>
        </p:spPr>
        <p:txBody>
          <a:bodyPr/>
          <a:lstStyle/>
          <a:p>
            <a:pPr algn="l"/>
            <a:r>
              <a:rPr lang="pt-BR" sz="3200" b="1" i="0" dirty="0">
                <a:solidFill>
                  <a:srgbClr val="C00000"/>
                </a:solidFill>
                <a:latin typeface="Verdana" pitchFamily="34" charset="0"/>
              </a:rPr>
              <a:t>Objetivo?</a:t>
            </a:r>
          </a:p>
          <a:p>
            <a:pPr algn="l"/>
            <a:r>
              <a:rPr lang="pt-BR" sz="3200" b="1" i="0" dirty="0">
                <a:solidFill>
                  <a:srgbClr val="C00000"/>
                </a:solidFill>
                <a:latin typeface="Verdana" pitchFamily="34" charset="0"/>
              </a:rPr>
              <a:t>Transformar em realidade um conjunto de dados desconexo num aparelho </a:t>
            </a:r>
            <a:r>
              <a:rPr lang="pt-BR" sz="3200" b="1" i="0" dirty="0" err="1">
                <a:solidFill>
                  <a:srgbClr val="C00000"/>
                </a:solidFill>
                <a:latin typeface="Verdana" pitchFamily="34" charset="0"/>
              </a:rPr>
              <a:t>preditor</a:t>
            </a:r>
            <a:r>
              <a:rPr lang="pt-BR" sz="3200" b="1" i="0" dirty="0">
                <a:solidFill>
                  <a:srgbClr val="C00000"/>
                </a:solidFill>
                <a:latin typeface="Verdana" pitchFamily="34" charset="0"/>
              </a:rPr>
              <a:t> do futuro! </a:t>
            </a:r>
          </a:p>
        </p:txBody>
      </p:sp>
      <p:sp>
        <p:nvSpPr>
          <p:cNvPr id="6" name="Rectangle 6"/>
          <p:cNvSpPr>
            <a:spLocks noChangeArrowheads="1"/>
          </p:cNvSpPr>
          <p:nvPr/>
        </p:nvSpPr>
        <p:spPr bwMode="auto">
          <a:xfrm>
            <a:off x="161256" y="1196752"/>
            <a:ext cx="8712968" cy="1800200"/>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10ª Regra: Avalie requisitos e realidade continuamente para desenvolver uma solução de DW/BI que seja aceita pelos usuários de negócios e suporte seu processo de tomada de decisões.</a:t>
            </a:r>
            <a:endParaRPr lang="pt-BR" sz="2000" b="1" i="0" dirty="0">
              <a:solidFill>
                <a:srgbClr val="000000"/>
              </a:solidFill>
              <a:latin typeface="Verdana" pitchFamily="34" charset="0"/>
            </a:endParaRPr>
          </a:p>
        </p:txBody>
      </p:sp>
    </p:spTree>
    <p:extLst>
      <p:ext uri="{BB962C8B-B14F-4D97-AF65-F5344CB8AC3E}">
        <p14:creationId xmlns:p14="http://schemas.microsoft.com/office/powerpoint/2010/main" val="289617160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bwMode="auto">
          <a:xfrm>
            <a:off x="251520" y="6309320"/>
            <a:ext cx="8640961" cy="35989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Arial" pitchFamily="34" charset="0"/>
              <a:buNone/>
            </a:pPr>
            <a:r>
              <a:rPr lang="pt-BR" altLang="pt-BR" sz="1600" b="1"/>
              <a:t>Autor: Prof. Jorge Surian</a:t>
            </a:r>
            <a:endParaRPr lang="pt-BR" altLang="pt-BR" sz="16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156066" y="1296144"/>
            <a:ext cx="8375848" cy="6021288"/>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Tempo</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285750" lvl="0" indent="-285750">
              <a:lnSpc>
                <a:spcPct val="90000"/>
              </a:lnSpc>
              <a:spcBef>
                <a:spcPct val="20000"/>
              </a:spcBef>
              <a:buClr>
                <a:schemeClr val="tx2"/>
              </a:buClr>
              <a:buSzPct val="70000"/>
              <a:defRPr/>
            </a:pPr>
            <a:r>
              <a:rPr lang="pt-BR" sz="2400" kern="0" dirty="0"/>
              <a:t>Qual a granularidade ideal?</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a:latin typeface="+mn-lt"/>
              </a:rPr>
              <a:t>Para </a:t>
            </a:r>
            <a:r>
              <a:rPr lang="pt-BR" sz="2400" kern="0" dirty="0" err="1">
                <a:latin typeface="+mn-lt"/>
              </a:rPr>
              <a:t>Imnon</a:t>
            </a:r>
            <a:r>
              <a:rPr lang="pt-BR" sz="2400" kern="0" dirty="0">
                <a:latin typeface="+mn-lt"/>
              </a:rPr>
              <a:t>, depende do Projeto.</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a:latin typeface="+mn-lt"/>
              </a:rPr>
              <a:t>Para </a:t>
            </a:r>
            <a:r>
              <a:rPr lang="pt-BR" sz="2400" kern="0" dirty="0" err="1">
                <a:latin typeface="+mn-lt"/>
              </a:rPr>
              <a:t>Kimball</a:t>
            </a:r>
            <a:r>
              <a:rPr lang="pt-BR" sz="2400" kern="0" dirty="0">
                <a:latin typeface="+mn-lt"/>
              </a:rPr>
              <a:t>, deveria ser a usada no transacional.</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a:latin typeface="+mn-lt"/>
              </a:rPr>
              <a:t>A maioria costuma indicar o dia, por ser bastante flexível.</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b="1" kern="0" dirty="0">
                <a:solidFill>
                  <a:srgbClr val="C00000"/>
                </a:solidFill>
                <a:latin typeface="+mn-lt"/>
              </a:rPr>
              <a:t>Exemplo:</a:t>
            </a:r>
            <a:r>
              <a:rPr lang="pt-BR" sz="2400" kern="0" dirty="0">
                <a:latin typeface="+mn-lt"/>
              </a:rPr>
              <a:t> Movimento de vendas do dia, mês, semestre e ano.</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b="1" kern="0" dirty="0" err="1">
                <a:solidFill>
                  <a:srgbClr val="C00000"/>
                </a:solidFill>
                <a:latin typeface="+mn-lt"/>
              </a:rPr>
              <a:t>Contra-Exemplo</a:t>
            </a:r>
            <a:r>
              <a:rPr lang="pt-BR" sz="2400" b="1" kern="0" dirty="0">
                <a:solidFill>
                  <a:srgbClr val="C00000"/>
                </a:solidFill>
                <a:latin typeface="+mn-lt"/>
              </a:rPr>
              <a:t>:</a:t>
            </a:r>
            <a:r>
              <a:rPr lang="pt-BR" sz="2400" kern="0" dirty="0">
                <a:latin typeface="+mn-lt"/>
              </a:rPr>
              <a:t> Se suspeitarmos que um filme, ator, peça teatral tem seu público concentrado nas matinês....</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dirty="0">
              <a:latin typeface="+mn-lt"/>
            </a:endParaRPr>
          </a:p>
          <a:p>
            <a:pPr marL="285750" indent="-285750">
              <a:lnSpc>
                <a:spcPct val="90000"/>
              </a:lnSpc>
              <a:spcBef>
                <a:spcPct val="20000"/>
              </a:spcBef>
              <a:buClr>
                <a:schemeClr val="tx2"/>
              </a:buClr>
              <a:buSzPct val="70000"/>
              <a:defRPr/>
            </a:pPr>
            <a:r>
              <a:rPr lang="pt-BR" sz="2000" b="1" i="1" kern="0" dirty="0">
                <a:solidFill>
                  <a:srgbClr val="C00000"/>
                </a:solidFill>
              </a:rPr>
              <a:t>Se tivermos seguido a maioria, erraríamos!</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noProof="0" dirty="0">
              <a:latin typeface="+mn-lt"/>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noProof="0" dirty="0">
              <a:ln>
                <a:noFill/>
              </a:ln>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dirty="0"/>
          </a:p>
          <a:p>
            <a:pPr marL="1200150" lvl="2" indent="-285750">
              <a:lnSpc>
                <a:spcPct val="90000"/>
              </a:lnSpc>
              <a:spcBef>
                <a:spcPct val="20000"/>
              </a:spcBef>
              <a:buClr>
                <a:schemeClr val="tx2"/>
              </a:buClr>
              <a:buSzPct val="70000"/>
              <a:buFont typeface="Wingdings" pitchFamily="2" charset="2"/>
              <a:buChar char="¡"/>
            </a:pPr>
            <a:endParaRPr kumimoji="0" lang="pt-BR" sz="2400" b="0" i="0" u="none" strike="noStrike" kern="0" cap="none" spc="0" normalizeH="0" baseline="0" noProof="0" dirty="0">
              <a:ln>
                <a:noFill/>
              </a:ln>
              <a:solidFill>
                <a:schemeClr val="tx1"/>
              </a:solidFill>
              <a:effectLst/>
              <a:uLnTx/>
              <a:uFillTx/>
              <a:latin typeface="+mn-lt"/>
            </a:endParaRPr>
          </a:p>
        </p:txBody>
      </p:sp>
      <p:pic>
        <p:nvPicPr>
          <p:cNvPr id="6" name="Picture 4" descr="relogio"/>
          <p:cNvPicPr>
            <a:picLocks noChangeAspect="1" noChangeArrowheads="1"/>
          </p:cNvPicPr>
          <p:nvPr/>
        </p:nvPicPr>
        <p:blipFill>
          <a:blip r:embed="rId2" cstate="print"/>
          <a:srcRect/>
          <a:stretch>
            <a:fillRect/>
          </a:stretch>
        </p:blipFill>
        <p:spPr bwMode="auto">
          <a:xfrm>
            <a:off x="7668344" y="5931742"/>
            <a:ext cx="1007344" cy="810371"/>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5888"/>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323528" y="1412776"/>
            <a:ext cx="8375848" cy="6021288"/>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Tempo</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r>
              <a:rPr lang="pt-BR" sz="2400" kern="0" dirty="0">
                <a:latin typeface="+mn-lt"/>
              </a:rPr>
              <a:t>Exemplo de atributos não usuais:</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err="1">
                <a:latin typeface="+mn-lt"/>
              </a:rPr>
              <a:t>Dia_da_Semana</a:t>
            </a:r>
            <a:r>
              <a:rPr lang="pt-BR" sz="2400" kern="0" dirty="0">
                <a:latin typeface="+mn-lt"/>
              </a:rPr>
              <a:t>, cujo conteúdo pode ser segunda-feira.</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err="1">
                <a:latin typeface="+mn-lt"/>
              </a:rPr>
              <a:t>Numero_de_dias_do_Mes</a:t>
            </a:r>
            <a:r>
              <a:rPr lang="pt-BR" sz="2400" kern="0" dirty="0">
                <a:latin typeface="+mn-lt"/>
              </a:rPr>
              <a:t>, de 28 até 31.</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err="1">
                <a:latin typeface="+mn-lt"/>
              </a:rPr>
              <a:t>Dia_Juliano</a:t>
            </a:r>
            <a:r>
              <a:rPr lang="pt-BR" sz="2400" kern="0" dirty="0">
                <a:latin typeface="+mn-lt"/>
              </a:rPr>
              <a:t>, que permite aritmética direta (cálculo de dia entre datas, por exemplo).</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a:latin typeface="+mn-lt"/>
              </a:rPr>
              <a:t>Quinzena, que indica em qual quinzena do mês o dia se encontra.</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a:latin typeface="+mn-lt"/>
              </a:rPr>
              <a:t>Fiscal, que indica o ano-fiscal utilizado na organização.</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dirty="0">
              <a:latin typeface="+mn-lt"/>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noProof="0" dirty="0">
              <a:latin typeface="+mn-lt"/>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noProof="0" dirty="0">
              <a:ln>
                <a:noFill/>
              </a:ln>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dirty="0"/>
          </a:p>
          <a:p>
            <a:pPr marL="1200150" lvl="2" indent="-285750">
              <a:lnSpc>
                <a:spcPct val="90000"/>
              </a:lnSpc>
              <a:spcBef>
                <a:spcPct val="20000"/>
              </a:spcBef>
              <a:buClr>
                <a:schemeClr val="tx2"/>
              </a:buClr>
              <a:buSzPct val="70000"/>
              <a:buFont typeface="Wingdings" pitchFamily="2" charset="2"/>
              <a:buChar char="¡"/>
            </a:pPr>
            <a:endParaRPr kumimoji="0" lang="pt-BR" sz="2400" b="0" i="0" u="none" strike="noStrike" kern="0" cap="none" spc="0" normalizeH="0" baseline="0" noProof="0" dirty="0">
              <a:ln>
                <a:noFill/>
              </a:ln>
              <a:solidFill>
                <a:schemeClr val="tx1"/>
              </a:solidFill>
              <a:effectLst/>
              <a:uLnTx/>
              <a:uFillTx/>
              <a:latin typeface="+mn-lt"/>
            </a:endParaRPr>
          </a:p>
        </p:txBody>
      </p:sp>
      <p:pic>
        <p:nvPicPr>
          <p:cNvPr id="6" name="Picture 4" descr="relogio"/>
          <p:cNvPicPr>
            <a:picLocks noChangeAspect="1" noChangeArrowheads="1"/>
          </p:cNvPicPr>
          <p:nvPr/>
        </p:nvPicPr>
        <p:blipFill>
          <a:blip r:embed="rId2" cstate="print"/>
          <a:srcRect/>
          <a:stretch>
            <a:fillRect/>
          </a:stretch>
        </p:blipFill>
        <p:spPr bwMode="auto">
          <a:xfrm>
            <a:off x="7668344" y="5931742"/>
            <a:ext cx="1007344" cy="810371"/>
          </a:xfrm>
          <a:prstGeom prst="rect">
            <a:avLst/>
          </a:prstGeom>
          <a:no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107504" y="1196752"/>
            <a:ext cx="8375848" cy="6021288"/>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Tempo</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r>
              <a:rPr kumimoji="0" lang="pt-BR" sz="2400" b="0" i="0" u="none" strike="noStrike" kern="0" cap="none" spc="0" normalizeH="0" baseline="0" noProof="0" dirty="0">
                <a:ln>
                  <a:noFill/>
                </a:ln>
                <a:solidFill>
                  <a:schemeClr val="tx1"/>
                </a:solidFill>
                <a:effectLst/>
                <a:uLnTx/>
                <a:uFillTx/>
                <a:latin typeface="+mn-lt"/>
                <a:ea typeface="+mn-ea"/>
                <a:cs typeface="+mn-cs"/>
              </a:rPr>
              <a:t>Uma má tentação...</a:t>
            </a:r>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r>
              <a:rPr lang="pt-BR" sz="2400" kern="0" dirty="0">
                <a:latin typeface="+mn-lt"/>
              </a:rPr>
              <a:t>	Por que não criar um atributo data no Fato e deixar tudo a cargo do SQL?</a:t>
            </a:r>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742950" lvl="1" indent="-285750">
              <a:lnSpc>
                <a:spcPct val="90000"/>
              </a:lnSpc>
              <a:spcBef>
                <a:spcPct val="20000"/>
              </a:spcBef>
              <a:buClr>
                <a:schemeClr val="tx2"/>
              </a:buClr>
              <a:buSzPct val="70000"/>
              <a:buFont typeface="Wingdings" pitchFamily="2" charset="2"/>
              <a:buChar char="q"/>
              <a:defRPr/>
            </a:pPr>
            <a:r>
              <a:rPr lang="pt-BR" sz="2400" kern="0" dirty="0"/>
              <a:t>	As </a:t>
            </a:r>
            <a:r>
              <a:rPr lang="pt-BR" sz="2400" b="1" kern="0" dirty="0"/>
              <a:t>dimensões</a:t>
            </a:r>
            <a:r>
              <a:rPr lang="pt-BR" sz="2400" kern="0" dirty="0"/>
              <a:t> são </a:t>
            </a:r>
            <a:r>
              <a:rPr lang="pt-BR" sz="2400" b="1" kern="0" dirty="0">
                <a:solidFill>
                  <a:srgbClr val="C00000"/>
                </a:solidFill>
              </a:rPr>
              <a:t>filtros</a:t>
            </a:r>
            <a:r>
              <a:rPr lang="pt-BR" sz="2400" kern="0" dirty="0"/>
              <a:t> para cabeçalhos e relatórios, o que inviabilizaria a ideia.</a:t>
            </a:r>
          </a:p>
          <a:p>
            <a:pPr marL="742950" lvl="1" indent="-285750">
              <a:lnSpc>
                <a:spcPct val="90000"/>
              </a:lnSpc>
              <a:spcBef>
                <a:spcPct val="20000"/>
              </a:spcBef>
              <a:buClr>
                <a:schemeClr val="tx2"/>
              </a:buClr>
              <a:buSzPct val="70000"/>
              <a:buFont typeface="Wingdings" pitchFamily="2" charset="2"/>
              <a:buChar char="q"/>
              <a:defRPr/>
            </a:pPr>
            <a:r>
              <a:rPr lang="pt-BR" sz="2400" kern="0" dirty="0"/>
              <a:t>Mesmo que o SQL possua inúmeras funções de data, como tratar período fiscal, calendário corporativo e eventos que ocorreram no verão?</a:t>
            </a:r>
          </a:p>
          <a:p>
            <a:pPr marL="742950" lvl="1" indent="-285750">
              <a:lnSpc>
                <a:spcPct val="90000"/>
              </a:lnSpc>
              <a:spcBef>
                <a:spcPct val="20000"/>
              </a:spcBef>
              <a:buClr>
                <a:schemeClr val="tx2"/>
              </a:buClr>
              <a:buSzPct val="70000"/>
              <a:buFont typeface="Wingdings" pitchFamily="2" charset="2"/>
              <a:buChar char="q"/>
              <a:defRPr/>
            </a:pPr>
            <a:r>
              <a:rPr lang="pt-BR" sz="2400" kern="0" dirty="0"/>
              <a:t>Na dimensões devemos ter </a:t>
            </a:r>
            <a:r>
              <a:rPr lang="pt-BR" sz="2400" b="1" kern="0" dirty="0"/>
              <a:t>atributos descritivos</a:t>
            </a:r>
            <a:r>
              <a:rPr lang="pt-BR" sz="2400" kern="0" dirty="0"/>
              <a:t>, situação impraticável no fato (não cabe aqui a ideia de degeneração).</a:t>
            </a:r>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dirty="0">
              <a:latin typeface="+mn-lt"/>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noProof="0" dirty="0">
              <a:latin typeface="+mn-lt"/>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noProof="0" dirty="0">
              <a:ln>
                <a:noFill/>
              </a:ln>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dirty="0"/>
          </a:p>
          <a:p>
            <a:pPr marL="1200150" lvl="2" indent="-285750">
              <a:lnSpc>
                <a:spcPct val="90000"/>
              </a:lnSpc>
              <a:spcBef>
                <a:spcPct val="20000"/>
              </a:spcBef>
              <a:buClr>
                <a:schemeClr val="tx2"/>
              </a:buClr>
              <a:buSzPct val="70000"/>
              <a:buFont typeface="Wingdings" pitchFamily="2" charset="2"/>
              <a:buChar char="¡"/>
            </a:pPr>
            <a:endParaRPr kumimoji="0" lang="pt-BR" sz="2400" b="0" i="0" u="none" strike="noStrike" kern="0" cap="none" spc="0" normalizeH="0" baseline="0" noProof="0" dirty="0">
              <a:ln>
                <a:noFill/>
              </a:ln>
              <a:solidFill>
                <a:schemeClr val="tx1"/>
              </a:solidFill>
              <a:effectLst/>
              <a:uLnTx/>
              <a:uFillTx/>
              <a:latin typeface="+mn-lt"/>
            </a:endParaRPr>
          </a:p>
        </p:txBody>
      </p:sp>
      <p:pic>
        <p:nvPicPr>
          <p:cNvPr id="6" name="Picture 4" descr="relogio"/>
          <p:cNvPicPr>
            <a:picLocks noChangeAspect="1" noChangeArrowheads="1"/>
          </p:cNvPicPr>
          <p:nvPr/>
        </p:nvPicPr>
        <p:blipFill>
          <a:blip r:embed="rId2" cstate="print"/>
          <a:srcRect/>
          <a:stretch>
            <a:fillRect/>
          </a:stretch>
        </p:blipFill>
        <p:spPr bwMode="auto">
          <a:xfrm>
            <a:off x="7668344" y="5931742"/>
            <a:ext cx="1007344" cy="810371"/>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7325"/>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179512" y="1268760"/>
            <a:ext cx="8375848" cy="6021288"/>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Tempo</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r>
              <a:rPr lang="pt-BR" sz="2400" kern="0" dirty="0">
                <a:latin typeface="+mn-lt"/>
              </a:rPr>
              <a:t>	Como contornar situações em que uma data aparece por mais de uma vez na tabela Fato?</a:t>
            </a:r>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r>
              <a:rPr lang="pt-BR" sz="2400" kern="0" dirty="0">
                <a:latin typeface="+mn-lt"/>
              </a:rPr>
              <a:t>	Torna-se necessário a criação de mais de uma dimensão tempo, como no esquema sugerido por </a:t>
            </a:r>
            <a:r>
              <a:rPr lang="pt-BR" sz="2400" kern="0" dirty="0" err="1">
                <a:latin typeface="+mn-lt"/>
              </a:rPr>
              <a:t>Kimball</a:t>
            </a:r>
            <a:r>
              <a:rPr lang="pt-BR" sz="2400" kern="0" dirty="0">
                <a:latin typeface="+mn-lt"/>
              </a:rPr>
              <a:t>.</a:t>
            </a:r>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endParaRPr lang="pt-BR" sz="2400" kern="0" dirty="0">
              <a:latin typeface="+mn-lt"/>
            </a:endParaRPr>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endParaRPr lang="pt-BR" sz="2400" kern="0" dirty="0"/>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dirty="0">
              <a:latin typeface="+mn-lt"/>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noProof="0" dirty="0">
              <a:latin typeface="+mn-lt"/>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noProof="0" dirty="0">
              <a:ln>
                <a:noFill/>
              </a:ln>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dirty="0"/>
          </a:p>
          <a:p>
            <a:pPr marL="1200150" lvl="2" indent="-285750">
              <a:lnSpc>
                <a:spcPct val="90000"/>
              </a:lnSpc>
              <a:spcBef>
                <a:spcPct val="20000"/>
              </a:spcBef>
              <a:buClr>
                <a:schemeClr val="tx2"/>
              </a:buClr>
              <a:buSzPct val="70000"/>
              <a:buFont typeface="Wingdings" pitchFamily="2" charset="2"/>
              <a:buChar char="¡"/>
            </a:pPr>
            <a:endParaRPr kumimoji="0" lang="pt-BR" sz="2400" b="0" i="0" u="none" strike="noStrike" kern="0" cap="none" spc="0" normalizeH="0" baseline="0" noProof="0" dirty="0">
              <a:ln>
                <a:noFill/>
              </a:ln>
              <a:solidFill>
                <a:schemeClr val="tx1"/>
              </a:solidFill>
              <a:effectLst/>
              <a:uLnTx/>
              <a:uFillTx/>
              <a:latin typeface="+mn-lt"/>
            </a:endParaRPr>
          </a:p>
        </p:txBody>
      </p:sp>
      <p:pic>
        <p:nvPicPr>
          <p:cNvPr id="6" name="Picture 4" descr="relogio"/>
          <p:cNvPicPr>
            <a:picLocks noChangeAspect="1" noChangeArrowheads="1"/>
          </p:cNvPicPr>
          <p:nvPr/>
        </p:nvPicPr>
        <p:blipFill>
          <a:blip r:embed="rId2" cstate="print"/>
          <a:srcRect/>
          <a:stretch>
            <a:fillRect/>
          </a:stretch>
        </p:blipFill>
        <p:spPr bwMode="auto">
          <a:xfrm>
            <a:off x="7668344" y="5931742"/>
            <a:ext cx="1007344" cy="810371"/>
          </a:xfrm>
          <a:prstGeom prst="rect">
            <a:avLst/>
          </a:prstGeom>
          <a:noFill/>
        </p:spPr>
      </p:pic>
      <p:pic>
        <p:nvPicPr>
          <p:cNvPr id="1026" name="Picture 2"/>
          <p:cNvPicPr>
            <a:picLocks noChangeAspect="1" noChangeArrowheads="1"/>
          </p:cNvPicPr>
          <p:nvPr/>
        </p:nvPicPr>
        <p:blipFill>
          <a:blip r:embed="rId3" cstate="print"/>
          <a:srcRect/>
          <a:stretch>
            <a:fillRect/>
          </a:stretch>
        </p:blipFill>
        <p:spPr bwMode="auto">
          <a:xfrm>
            <a:off x="460660" y="4005064"/>
            <a:ext cx="6991660" cy="2315794"/>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73" name="Rectangle 21"/>
          <p:cNvSpPr>
            <a:spLocks noGrp="1" noChangeArrowheads="1"/>
          </p:cNvSpPr>
          <p:nvPr>
            <p:ph type="title" idx="4294967295"/>
          </p:nvPr>
        </p:nvSpPr>
        <p:spPr>
          <a:xfrm>
            <a:off x="395536" y="116632"/>
            <a:ext cx="7200900" cy="763587"/>
          </a:xfrm>
        </p:spPr>
        <p:txBody>
          <a:bodyPr/>
          <a:lstStyle/>
          <a:p>
            <a:r>
              <a:rPr lang="en-US" altLang="en-US" dirty="0" err="1"/>
              <a:t>Dimensão</a:t>
            </a:r>
            <a:r>
              <a:rPr lang="en-US" altLang="en-US" dirty="0"/>
              <a:t> de Tempo</a:t>
            </a:r>
          </a:p>
        </p:txBody>
      </p:sp>
      <p:sp>
        <p:nvSpPr>
          <p:cNvPr id="12" name="TextBox 11"/>
          <p:cNvSpPr txBox="1"/>
          <p:nvPr/>
        </p:nvSpPr>
        <p:spPr>
          <a:xfrm>
            <a:off x="827584" y="5373216"/>
            <a:ext cx="7704856" cy="584776"/>
          </a:xfrm>
          <a:prstGeom prst="rect">
            <a:avLst/>
          </a:prstGeom>
          <a:noFill/>
        </p:spPr>
        <p:txBody>
          <a:bodyPr wrap="square" rtlCol="0">
            <a:spAutoFit/>
          </a:bodyPr>
          <a:lstStyle/>
          <a:p>
            <a:r>
              <a:rPr lang="en-US" sz="1600" b="0" i="1" dirty="0"/>
              <a:t>A </a:t>
            </a:r>
            <a:r>
              <a:rPr lang="en-US" sz="1600" b="0" i="1" dirty="0" err="1"/>
              <a:t>dimensão</a:t>
            </a:r>
            <a:r>
              <a:rPr lang="en-US" sz="1600" b="0" i="1" dirty="0"/>
              <a:t> tempo </a:t>
            </a:r>
            <a:r>
              <a:rPr lang="en-US" sz="1600" b="0" i="1" dirty="0" err="1"/>
              <a:t>é</a:t>
            </a:r>
            <a:r>
              <a:rPr lang="en-US" sz="1600" b="0" i="1" dirty="0"/>
              <a:t> </a:t>
            </a:r>
            <a:r>
              <a:rPr lang="en-US" sz="1600" b="0" i="1" dirty="0" err="1"/>
              <a:t>muito</a:t>
            </a:r>
            <a:r>
              <a:rPr lang="en-US" sz="1600" b="0" i="1" dirty="0"/>
              <a:t> </a:t>
            </a:r>
            <a:r>
              <a:rPr lang="en-US" sz="1600" b="0" i="1" dirty="0" err="1"/>
              <a:t>poderosa</a:t>
            </a:r>
            <a:r>
              <a:rPr lang="en-US" sz="1600" b="0" i="1" dirty="0"/>
              <a:t> e </a:t>
            </a:r>
            <a:r>
              <a:rPr lang="en-US" sz="1600" b="0" i="1" dirty="0" err="1"/>
              <a:t>importante</a:t>
            </a:r>
            <a:r>
              <a:rPr lang="en-US" sz="1600" b="0" i="1" dirty="0"/>
              <a:t> </a:t>
            </a:r>
            <a:r>
              <a:rPr lang="en-US" sz="1600" b="0" i="1" dirty="0" err="1"/>
              <a:t>em</a:t>
            </a:r>
            <a:r>
              <a:rPr lang="en-US" sz="1600" b="0" i="1" dirty="0"/>
              <a:t> </a:t>
            </a:r>
            <a:r>
              <a:rPr lang="en-US" sz="1600" b="0" i="1" dirty="0" err="1"/>
              <a:t>todo</a:t>
            </a:r>
            <a:r>
              <a:rPr lang="en-US" sz="1600" b="0" i="1" dirty="0"/>
              <a:t> DW e DM. Como </a:t>
            </a:r>
            <a:r>
              <a:rPr lang="en-US" sz="1600" b="0" i="1" dirty="0" err="1"/>
              <a:t>tal</a:t>
            </a:r>
            <a:r>
              <a:rPr lang="en-US" sz="1600" b="0" i="1" dirty="0"/>
              <a:t> </a:t>
            </a:r>
            <a:r>
              <a:rPr lang="en-US" sz="1600" b="0" i="1" dirty="0" err="1"/>
              <a:t>dever</a:t>
            </a:r>
            <a:r>
              <a:rPr lang="en-US" sz="1600" b="0" i="1" dirty="0"/>
              <a:t> </a:t>
            </a:r>
            <a:r>
              <a:rPr lang="en-US" sz="1600" b="0" i="1" dirty="0" err="1"/>
              <a:t>ser</a:t>
            </a:r>
            <a:r>
              <a:rPr lang="en-US" sz="1600" b="0" i="1" dirty="0"/>
              <a:t> </a:t>
            </a:r>
            <a:r>
              <a:rPr lang="en-US" sz="1600" b="0" i="1" dirty="0" err="1"/>
              <a:t>tratada</a:t>
            </a:r>
            <a:r>
              <a:rPr lang="en-US" sz="1600" b="0" i="1" dirty="0"/>
              <a:t> de forma </a:t>
            </a:r>
            <a:r>
              <a:rPr lang="en-US" sz="1600" b="0" i="1" dirty="0" err="1"/>
              <a:t>diferenciada</a:t>
            </a:r>
            <a:r>
              <a:rPr lang="en-US" sz="1600" b="0" i="1" dirty="0"/>
              <a:t> </a:t>
            </a:r>
            <a:r>
              <a:rPr lang="en-US" sz="1600" b="0" i="1" dirty="0" err="1"/>
              <a:t>em</a:t>
            </a:r>
            <a:r>
              <a:rPr lang="en-US" sz="1600" b="0" i="1" dirty="0"/>
              <a:t> </a:t>
            </a:r>
            <a:r>
              <a:rPr lang="en-US" sz="1600" b="0" i="1" dirty="0" err="1"/>
              <a:t>relação</a:t>
            </a:r>
            <a:r>
              <a:rPr lang="en-US" sz="1600" b="0" i="1" dirty="0"/>
              <a:t> a </a:t>
            </a:r>
            <a:r>
              <a:rPr lang="en-US" sz="1600" b="0" i="1" dirty="0" err="1"/>
              <a:t>outras</a:t>
            </a:r>
            <a:r>
              <a:rPr lang="en-US" sz="1600" b="0" i="1" dirty="0"/>
              <a:t> </a:t>
            </a:r>
            <a:r>
              <a:rPr lang="en-US" sz="1600" b="0" i="1" dirty="0" err="1"/>
              <a:t>dimensões</a:t>
            </a:r>
            <a:r>
              <a:rPr lang="en-US" sz="1600" b="0" i="1" dirty="0"/>
              <a:t> </a:t>
            </a:r>
            <a:r>
              <a:rPr lang="mr-IN" sz="1600" b="0" i="1" dirty="0"/>
              <a:t>–</a:t>
            </a:r>
            <a:r>
              <a:rPr lang="en-US" sz="1600" b="0" i="1" dirty="0"/>
              <a:t> Kimball</a:t>
            </a:r>
          </a:p>
        </p:txBody>
      </p:sp>
      <p:grpSp>
        <p:nvGrpSpPr>
          <p:cNvPr id="3" name="Group 2"/>
          <p:cNvGrpSpPr/>
          <p:nvPr/>
        </p:nvGrpSpPr>
        <p:grpSpPr>
          <a:xfrm>
            <a:off x="1187624" y="1124744"/>
            <a:ext cx="2520280" cy="4104456"/>
            <a:chOff x="3995936" y="1944078"/>
            <a:chExt cx="1449387" cy="3090228"/>
          </a:xfrm>
        </p:grpSpPr>
        <p:sp>
          <p:nvSpPr>
            <p:cNvPr id="26" name="Freeform 11"/>
            <p:cNvSpPr>
              <a:spLocks/>
            </p:cNvSpPr>
            <p:nvPr/>
          </p:nvSpPr>
          <p:spPr bwMode="blackWhite">
            <a:xfrm>
              <a:off x="3995936" y="1944078"/>
              <a:ext cx="1449387" cy="3090228"/>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CC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28" name="Rectangle 13"/>
            <p:cNvSpPr>
              <a:spLocks noChangeArrowheads="1"/>
            </p:cNvSpPr>
            <p:nvPr/>
          </p:nvSpPr>
          <p:spPr bwMode="auto">
            <a:xfrm>
              <a:off x="3995936" y="2060848"/>
              <a:ext cx="1373187" cy="292020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800" dirty="0">
                  <a:solidFill>
                    <a:srgbClr val="000000"/>
                  </a:solidFill>
                  <a:latin typeface="Arial" panose="020B0604020202020204" pitchFamily="34" charset="0"/>
                </a:rPr>
                <a:t>TIME</a:t>
              </a:r>
            </a:p>
            <a:p>
              <a:pPr algn="ctr" eaLnBrk="0" hangingPunct="0"/>
              <a:endParaRPr lang="en-US" altLang="en-US" sz="1800" dirty="0">
                <a:solidFill>
                  <a:srgbClr val="000000"/>
                </a:solidFill>
                <a:latin typeface="Arial" panose="020B0604020202020204" pitchFamily="34" charset="0"/>
              </a:endParaRPr>
            </a:p>
            <a:p>
              <a:pPr algn="ctr" eaLnBrk="0" hangingPunct="0"/>
              <a:r>
                <a:rPr lang="en-US" altLang="en-US" sz="1400" dirty="0" err="1">
                  <a:solidFill>
                    <a:srgbClr val="000000"/>
                  </a:solidFill>
                  <a:latin typeface="Arial" panose="020B0604020202020204" pitchFamily="34" charset="0"/>
                </a:rPr>
                <a:t>Time_key</a:t>
              </a:r>
              <a:endParaRPr lang="en-US" altLang="en-US" sz="1400" dirty="0">
                <a:solidFill>
                  <a:srgbClr val="000000"/>
                </a:solidFill>
                <a:latin typeface="Arial" panose="020B0604020202020204" pitchFamily="34" charset="0"/>
              </a:endParaRPr>
            </a:p>
            <a:p>
              <a:pPr algn="ctr" eaLnBrk="0" hangingPunct="0"/>
              <a:r>
                <a:rPr lang="en-US" altLang="en-US" sz="1400" dirty="0" err="1">
                  <a:solidFill>
                    <a:srgbClr val="000000"/>
                  </a:solidFill>
                  <a:latin typeface="Arial" panose="020B0604020202020204" pitchFamily="34" charset="0"/>
                </a:rPr>
                <a:t>Full_date</a:t>
              </a:r>
              <a:endParaRPr lang="en-US" altLang="en-US" sz="1400" dirty="0">
                <a:solidFill>
                  <a:srgbClr val="000000"/>
                </a:solidFill>
                <a:latin typeface="Arial" panose="020B0604020202020204" pitchFamily="34" charset="0"/>
              </a:endParaRPr>
            </a:p>
            <a:p>
              <a:pPr algn="ctr" eaLnBrk="0" hangingPunct="0"/>
              <a:r>
                <a:rPr lang="en-US" altLang="en-US" sz="1400" dirty="0" err="1">
                  <a:solidFill>
                    <a:srgbClr val="000000"/>
                  </a:solidFill>
                  <a:latin typeface="Arial" panose="020B0604020202020204" pitchFamily="34" charset="0"/>
                </a:rPr>
                <a:t>Day_of_week</a:t>
              </a:r>
              <a:endParaRPr lang="en-US" altLang="en-US" sz="1400" dirty="0">
                <a:solidFill>
                  <a:srgbClr val="000000"/>
                </a:solidFill>
                <a:latin typeface="Arial" panose="020B0604020202020204" pitchFamily="34" charset="0"/>
              </a:endParaRPr>
            </a:p>
            <a:p>
              <a:pPr algn="ctr" eaLnBrk="0" hangingPunct="0"/>
              <a:r>
                <a:rPr lang="en-US" altLang="en-US" sz="1400" dirty="0" err="1">
                  <a:solidFill>
                    <a:srgbClr val="000000"/>
                  </a:solidFill>
                  <a:latin typeface="Arial" panose="020B0604020202020204" pitchFamily="34" charset="0"/>
                </a:rPr>
                <a:t>Day_num_in_month</a:t>
              </a:r>
              <a:endParaRPr lang="en-US" altLang="en-US" sz="1400" dirty="0">
                <a:solidFill>
                  <a:srgbClr val="000000"/>
                </a:solidFill>
                <a:latin typeface="Arial" panose="020B0604020202020204" pitchFamily="34" charset="0"/>
              </a:endParaRPr>
            </a:p>
            <a:p>
              <a:pPr algn="ctr" eaLnBrk="0" hangingPunct="0"/>
              <a:r>
                <a:rPr lang="en-US" altLang="en-US" sz="1400" dirty="0" err="1">
                  <a:solidFill>
                    <a:srgbClr val="000000"/>
                  </a:solidFill>
                  <a:latin typeface="Arial" panose="020B0604020202020204" pitchFamily="34" charset="0"/>
                </a:rPr>
                <a:t>Day_num_overall</a:t>
              </a:r>
              <a:endParaRPr lang="en-US" altLang="en-US" sz="1400" dirty="0">
                <a:solidFill>
                  <a:srgbClr val="000000"/>
                </a:solidFill>
                <a:latin typeface="Arial" panose="020B0604020202020204" pitchFamily="34" charset="0"/>
              </a:endParaRPr>
            </a:p>
            <a:p>
              <a:pPr algn="ctr" eaLnBrk="0" hangingPunct="0"/>
              <a:r>
                <a:rPr lang="en-US" altLang="en-US" sz="1400" dirty="0" err="1">
                  <a:solidFill>
                    <a:srgbClr val="000000"/>
                  </a:solidFill>
                  <a:latin typeface="Arial" panose="020B0604020202020204" pitchFamily="34" charset="0"/>
                </a:rPr>
                <a:t>Last_day_in_month_flag</a:t>
              </a:r>
              <a:endParaRPr lang="en-US" altLang="en-US" sz="1400" dirty="0">
                <a:solidFill>
                  <a:srgbClr val="000000"/>
                </a:solidFill>
                <a:latin typeface="Arial" panose="020B0604020202020204" pitchFamily="34" charset="0"/>
              </a:endParaRPr>
            </a:p>
            <a:p>
              <a:pPr algn="ctr" eaLnBrk="0" hangingPunct="0"/>
              <a:r>
                <a:rPr lang="en-US" altLang="en-US" sz="1400" dirty="0" err="1">
                  <a:solidFill>
                    <a:srgbClr val="000000"/>
                  </a:solidFill>
                  <a:latin typeface="Arial" panose="020B0604020202020204" pitchFamily="34" charset="0"/>
                </a:rPr>
                <a:t>Week_num_in_year</a:t>
              </a:r>
              <a:endParaRPr lang="en-US" altLang="en-US" sz="1400" dirty="0">
                <a:solidFill>
                  <a:srgbClr val="000000"/>
                </a:solidFill>
                <a:latin typeface="Arial" panose="020B0604020202020204" pitchFamily="34" charset="0"/>
              </a:endParaRPr>
            </a:p>
            <a:p>
              <a:pPr algn="ctr" eaLnBrk="0" hangingPunct="0"/>
              <a:r>
                <a:rPr lang="en-US" altLang="en-US" sz="1400" dirty="0" err="1">
                  <a:solidFill>
                    <a:srgbClr val="000000"/>
                  </a:solidFill>
                  <a:latin typeface="Arial" panose="020B0604020202020204" pitchFamily="34" charset="0"/>
                </a:rPr>
                <a:t>Week_num_overall</a:t>
              </a:r>
              <a:endParaRPr lang="en-US" altLang="en-US" sz="1400" dirty="0">
                <a:solidFill>
                  <a:srgbClr val="000000"/>
                </a:solidFill>
                <a:latin typeface="Arial" panose="020B0604020202020204" pitchFamily="34" charset="0"/>
              </a:endParaRPr>
            </a:p>
            <a:p>
              <a:pPr algn="ctr" eaLnBrk="0" hangingPunct="0"/>
              <a:r>
                <a:rPr lang="en-US" altLang="en-US" sz="1400" dirty="0" err="1">
                  <a:solidFill>
                    <a:srgbClr val="000000"/>
                  </a:solidFill>
                  <a:latin typeface="Arial" panose="020B0604020202020204" pitchFamily="34" charset="0"/>
                </a:rPr>
                <a:t>Weekday_flag</a:t>
              </a:r>
              <a:endParaRPr lang="en-US" altLang="en-US" sz="1400" dirty="0">
                <a:solidFill>
                  <a:srgbClr val="000000"/>
                </a:solidFill>
                <a:latin typeface="Arial" panose="020B0604020202020204" pitchFamily="34" charset="0"/>
              </a:endParaRPr>
            </a:p>
            <a:p>
              <a:pPr algn="ctr" eaLnBrk="0" hangingPunct="0"/>
              <a:r>
                <a:rPr lang="en-US" altLang="en-US" sz="1400" dirty="0">
                  <a:solidFill>
                    <a:srgbClr val="000000"/>
                  </a:solidFill>
                  <a:latin typeface="Arial" panose="020B0604020202020204" pitchFamily="34" charset="0"/>
                </a:rPr>
                <a:t>Month</a:t>
              </a:r>
            </a:p>
            <a:p>
              <a:pPr algn="ctr" eaLnBrk="0" hangingPunct="0"/>
              <a:r>
                <a:rPr lang="en-US" altLang="en-US" sz="1400" dirty="0" err="1">
                  <a:solidFill>
                    <a:srgbClr val="000000"/>
                  </a:solidFill>
                  <a:latin typeface="Arial" panose="020B0604020202020204" pitchFamily="34" charset="0"/>
                </a:rPr>
                <a:t>Month_num_overall</a:t>
              </a:r>
              <a:endParaRPr lang="en-US" altLang="en-US" sz="1400" dirty="0">
                <a:solidFill>
                  <a:srgbClr val="000000"/>
                </a:solidFill>
                <a:latin typeface="Arial" panose="020B0604020202020204" pitchFamily="34" charset="0"/>
              </a:endParaRPr>
            </a:p>
            <a:p>
              <a:pPr algn="ctr" eaLnBrk="0" hangingPunct="0"/>
              <a:r>
                <a:rPr lang="en-US" altLang="en-US" sz="1400" dirty="0">
                  <a:solidFill>
                    <a:srgbClr val="000000"/>
                  </a:solidFill>
                  <a:latin typeface="Arial" panose="020B0604020202020204" pitchFamily="34" charset="0"/>
                </a:rPr>
                <a:t>Quarter</a:t>
              </a:r>
            </a:p>
            <a:p>
              <a:pPr algn="ctr" eaLnBrk="0" hangingPunct="0"/>
              <a:r>
                <a:rPr lang="en-US" altLang="en-US" sz="1400" dirty="0" err="1">
                  <a:solidFill>
                    <a:srgbClr val="000000"/>
                  </a:solidFill>
                  <a:latin typeface="Arial" panose="020B0604020202020204" pitchFamily="34" charset="0"/>
                </a:rPr>
                <a:t>Fiscal_period</a:t>
              </a:r>
              <a:endParaRPr lang="en-US" altLang="en-US" sz="1400" dirty="0">
                <a:solidFill>
                  <a:srgbClr val="000000"/>
                </a:solidFill>
                <a:latin typeface="Arial" panose="020B0604020202020204" pitchFamily="34" charset="0"/>
              </a:endParaRPr>
            </a:p>
            <a:p>
              <a:pPr algn="ctr" eaLnBrk="0" hangingPunct="0"/>
              <a:r>
                <a:rPr lang="en-US" altLang="en-US" sz="1400" dirty="0" err="1">
                  <a:solidFill>
                    <a:srgbClr val="000000"/>
                  </a:solidFill>
                  <a:latin typeface="Arial" panose="020B0604020202020204" pitchFamily="34" charset="0"/>
                </a:rPr>
                <a:t>Calendar_period</a:t>
              </a:r>
              <a:endParaRPr lang="en-US" altLang="en-US" sz="1400" dirty="0">
                <a:solidFill>
                  <a:srgbClr val="000000"/>
                </a:solidFill>
                <a:latin typeface="Arial" panose="020B0604020202020204" pitchFamily="34" charset="0"/>
              </a:endParaRPr>
            </a:p>
            <a:p>
              <a:pPr algn="ctr" eaLnBrk="0" hangingPunct="0"/>
              <a:r>
                <a:rPr lang="en-US" altLang="en-US" sz="1400" dirty="0">
                  <a:solidFill>
                    <a:srgbClr val="000000"/>
                  </a:solidFill>
                  <a:latin typeface="Arial" panose="020B0604020202020204" pitchFamily="34" charset="0"/>
                </a:rPr>
                <a:t>     </a:t>
              </a:r>
            </a:p>
          </p:txBody>
        </p:sp>
      </p:grpSp>
      <p:sp>
        <p:nvSpPr>
          <p:cNvPr id="2" name="TextBox 1"/>
          <p:cNvSpPr txBox="1"/>
          <p:nvPr/>
        </p:nvSpPr>
        <p:spPr>
          <a:xfrm>
            <a:off x="4067944" y="1124744"/>
            <a:ext cx="4536504" cy="2862323"/>
          </a:xfrm>
          <a:prstGeom prst="rect">
            <a:avLst/>
          </a:prstGeom>
          <a:noFill/>
        </p:spPr>
        <p:txBody>
          <a:bodyPr wrap="square" rtlCol="0">
            <a:spAutoFit/>
          </a:bodyPr>
          <a:lstStyle/>
          <a:p>
            <a:r>
              <a:rPr lang="en-US" sz="1800" b="0" dirty="0" err="1"/>
              <a:t>Essa</a:t>
            </a:r>
            <a:r>
              <a:rPr lang="en-US" sz="1800" b="0" dirty="0"/>
              <a:t> </a:t>
            </a:r>
            <a:r>
              <a:rPr lang="en-US" sz="1800" b="0" dirty="0" err="1"/>
              <a:t>dimensão</a:t>
            </a:r>
            <a:r>
              <a:rPr lang="en-US" sz="1800" b="0" dirty="0"/>
              <a:t> </a:t>
            </a:r>
            <a:r>
              <a:rPr lang="en-US" sz="1800" b="0" dirty="0" err="1"/>
              <a:t>costuma</a:t>
            </a:r>
            <a:r>
              <a:rPr lang="en-US" sz="1800" b="0" dirty="0"/>
              <a:t> </a:t>
            </a:r>
            <a:r>
              <a:rPr lang="en-US" sz="1800" b="0" dirty="0" err="1"/>
              <a:t>ser</a:t>
            </a:r>
            <a:r>
              <a:rPr lang="en-US" sz="1800" b="0" dirty="0"/>
              <a:t> </a:t>
            </a:r>
            <a:r>
              <a:rPr lang="en-US" sz="1800" b="0" dirty="0" err="1"/>
              <a:t>complexa</a:t>
            </a:r>
            <a:r>
              <a:rPr lang="en-US" sz="1800" b="0" dirty="0"/>
              <a:t> no </a:t>
            </a:r>
            <a:r>
              <a:rPr lang="en-US" sz="1800" b="0" dirty="0" err="1"/>
              <a:t>mundo</a:t>
            </a:r>
            <a:r>
              <a:rPr lang="en-US" sz="1800" b="0" dirty="0"/>
              <a:t> real:</a:t>
            </a:r>
          </a:p>
          <a:p>
            <a:endParaRPr lang="en-US" sz="1800" b="0" dirty="0"/>
          </a:p>
          <a:p>
            <a:pPr marL="285750" indent="-285750">
              <a:buFont typeface="Arial"/>
              <a:buChar char="•"/>
            </a:pPr>
            <a:r>
              <a:rPr lang="en-US" sz="1800" b="0" dirty="0" err="1"/>
              <a:t>Dia</a:t>
            </a:r>
            <a:r>
              <a:rPr lang="en-US" sz="1800" b="0" dirty="0"/>
              <a:t>, </a:t>
            </a:r>
            <a:r>
              <a:rPr lang="en-US" sz="1800" b="0" dirty="0" err="1"/>
              <a:t>mês</a:t>
            </a:r>
            <a:r>
              <a:rPr lang="en-US" sz="1800" b="0" dirty="0"/>
              <a:t>, </a:t>
            </a:r>
            <a:r>
              <a:rPr lang="en-US" sz="1800" b="0" dirty="0" err="1"/>
              <a:t>trimestre</a:t>
            </a:r>
            <a:r>
              <a:rPr lang="en-US" sz="1800" b="0" dirty="0"/>
              <a:t>, </a:t>
            </a:r>
            <a:r>
              <a:rPr lang="en-US" sz="1800" b="0" dirty="0" err="1"/>
              <a:t>semestre</a:t>
            </a:r>
            <a:r>
              <a:rPr lang="en-US" sz="1800" b="0" dirty="0"/>
              <a:t>, </a:t>
            </a:r>
            <a:r>
              <a:rPr lang="en-US" sz="1800" b="0" dirty="0" err="1"/>
              <a:t>ano</a:t>
            </a:r>
            <a:r>
              <a:rPr lang="en-US" sz="1800" b="0" dirty="0"/>
              <a:t>;</a:t>
            </a:r>
          </a:p>
          <a:p>
            <a:pPr marL="285750" indent="-285750">
              <a:buFont typeface="Arial"/>
              <a:buChar char="•"/>
            </a:pPr>
            <a:r>
              <a:rPr lang="en-US" sz="1800" b="0" dirty="0" err="1"/>
              <a:t>Acumulado</a:t>
            </a:r>
            <a:r>
              <a:rPr lang="en-US" sz="1800" b="0" dirty="0"/>
              <a:t> no </a:t>
            </a:r>
            <a:r>
              <a:rPr lang="en-US" sz="1800" b="0" dirty="0" err="1"/>
              <a:t>mês</a:t>
            </a:r>
            <a:r>
              <a:rPr lang="en-US" sz="1800" b="0" dirty="0"/>
              <a:t>, no </a:t>
            </a:r>
            <a:r>
              <a:rPr lang="en-US" sz="1800" b="0" dirty="0" err="1"/>
              <a:t>semestre</a:t>
            </a:r>
            <a:r>
              <a:rPr lang="en-US" sz="1800" b="0" dirty="0"/>
              <a:t>;</a:t>
            </a:r>
          </a:p>
          <a:p>
            <a:pPr marL="285750" indent="-285750">
              <a:buFont typeface="Arial"/>
              <a:buChar char="•"/>
            </a:pPr>
            <a:r>
              <a:rPr lang="en-US" sz="1800" b="0" dirty="0"/>
              <a:t>Fiscal Year, Calendar Year;</a:t>
            </a:r>
          </a:p>
          <a:p>
            <a:pPr marL="285750" indent="-285750">
              <a:buFont typeface="Arial"/>
              <a:buChar char="•"/>
            </a:pPr>
            <a:r>
              <a:rPr lang="en-US" sz="1800" b="0" dirty="0" err="1"/>
              <a:t>Semanas</a:t>
            </a:r>
            <a:r>
              <a:rPr lang="en-US" sz="1800" b="0" dirty="0"/>
              <a:t> com 5-6 </a:t>
            </a:r>
            <a:r>
              <a:rPr lang="en-US" sz="1800" b="0" dirty="0" err="1"/>
              <a:t>dias</a:t>
            </a:r>
            <a:r>
              <a:rPr lang="en-US" sz="1800" b="0" dirty="0"/>
              <a:t>;</a:t>
            </a:r>
          </a:p>
          <a:p>
            <a:pPr marL="285750" indent="-285750">
              <a:buFont typeface="Arial"/>
              <a:buChar char="•"/>
            </a:pPr>
            <a:r>
              <a:rPr lang="en-US" sz="1800" b="0" dirty="0" err="1"/>
              <a:t>Feriados</a:t>
            </a:r>
            <a:r>
              <a:rPr lang="mr-IN" sz="1800" b="0" dirty="0"/>
              <a:t>…</a:t>
            </a:r>
          </a:p>
          <a:p>
            <a:endParaRPr lang="en-US" sz="1800" b="0" dirty="0"/>
          </a:p>
          <a:p>
            <a:r>
              <a:rPr lang="en-US" sz="1800" b="0" dirty="0" err="1"/>
              <a:t>Qual</a:t>
            </a:r>
            <a:r>
              <a:rPr lang="en-US" sz="1800" b="0" dirty="0"/>
              <a:t> a </a:t>
            </a:r>
            <a:r>
              <a:rPr lang="en-US" sz="1800" b="0" dirty="0" err="1"/>
              <a:t>melhor</a:t>
            </a:r>
            <a:r>
              <a:rPr lang="en-US" sz="1800" b="0" dirty="0"/>
              <a:t> </a:t>
            </a:r>
            <a:r>
              <a:rPr lang="en-US" sz="1800" b="0" dirty="0" err="1"/>
              <a:t>granularidade</a:t>
            </a:r>
            <a:r>
              <a:rPr lang="en-US" sz="1800" b="0" dirty="0"/>
              <a:t>?</a:t>
            </a:r>
            <a:endParaRPr lang="mr-IN" sz="1800" b="0" dirty="0"/>
          </a:p>
        </p:txBody>
      </p:sp>
      <p:pic>
        <p:nvPicPr>
          <p:cNvPr id="8" name="Picture 4" descr="relogio">
            <a:extLst>
              <a:ext uri="{FF2B5EF4-FFF2-40B4-BE49-F238E27FC236}">
                <a16:creationId xmlns:a16="http://schemas.microsoft.com/office/drawing/2014/main" id="{1D444D9E-E7A9-4476-B9F0-453F9935ED6D}"/>
              </a:ext>
            </a:extLst>
          </p:cNvPr>
          <p:cNvPicPr>
            <a:picLocks noChangeAspect="1" noChangeArrowheads="1"/>
          </p:cNvPicPr>
          <p:nvPr/>
        </p:nvPicPr>
        <p:blipFill>
          <a:blip r:embed="rId3" cstate="print"/>
          <a:srcRect/>
          <a:stretch>
            <a:fillRect/>
          </a:stretch>
        </p:blipFill>
        <p:spPr bwMode="auto">
          <a:xfrm>
            <a:off x="7668344" y="5931742"/>
            <a:ext cx="1007344" cy="810371"/>
          </a:xfrm>
          <a:prstGeom prst="rect">
            <a:avLst/>
          </a:prstGeom>
          <a:noFill/>
        </p:spPr>
      </p:pic>
    </p:spTree>
    <p:extLst>
      <p:ext uri="{BB962C8B-B14F-4D97-AF65-F5344CB8AC3E}">
        <p14:creationId xmlns:p14="http://schemas.microsoft.com/office/powerpoint/2010/main" val="1572260971"/>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73" name="Rectangle 21"/>
          <p:cNvSpPr>
            <a:spLocks noGrp="1" noChangeArrowheads="1"/>
          </p:cNvSpPr>
          <p:nvPr>
            <p:ph type="title" idx="4294967295"/>
          </p:nvPr>
        </p:nvSpPr>
        <p:spPr>
          <a:xfrm>
            <a:off x="395536" y="116632"/>
            <a:ext cx="7200900" cy="763587"/>
          </a:xfrm>
        </p:spPr>
        <p:txBody>
          <a:bodyPr/>
          <a:lstStyle/>
          <a:p>
            <a:r>
              <a:rPr lang="en-US" altLang="en-US" dirty="0" err="1"/>
              <a:t>Dimensão</a:t>
            </a:r>
            <a:r>
              <a:rPr lang="en-US" altLang="en-US" dirty="0"/>
              <a:t> de Tempo</a:t>
            </a:r>
          </a:p>
        </p:txBody>
      </p:sp>
      <p:sp>
        <p:nvSpPr>
          <p:cNvPr id="12" name="TextBox 11"/>
          <p:cNvSpPr txBox="1"/>
          <p:nvPr/>
        </p:nvSpPr>
        <p:spPr>
          <a:xfrm>
            <a:off x="827584" y="4437112"/>
            <a:ext cx="7704856" cy="1323439"/>
          </a:xfrm>
          <a:prstGeom prst="rect">
            <a:avLst/>
          </a:prstGeom>
          <a:noFill/>
        </p:spPr>
        <p:txBody>
          <a:bodyPr wrap="square" rtlCol="0">
            <a:spAutoFit/>
          </a:bodyPr>
          <a:lstStyle/>
          <a:p>
            <a:r>
              <a:rPr lang="x-none" sz="1600" b="0" dirty="0"/>
              <a:t>Diferente das outras dimensões, ela pode ser carregada antecipadamente, de uma vez só e não requer fonte de dados ou refreshes.</a:t>
            </a:r>
          </a:p>
          <a:p>
            <a:endParaRPr lang="x-none" sz="1600" b="0" dirty="0"/>
          </a:p>
          <a:p>
            <a:r>
              <a:rPr lang="x-none" sz="1600" b="0" dirty="0"/>
              <a:t>A granularidade diária trazmaior flexibilidade ao modelo, de acordo com as mudanças constantes nos requisitos de negócio.</a:t>
            </a:r>
          </a:p>
        </p:txBody>
      </p:sp>
      <p:pic>
        <p:nvPicPr>
          <p:cNvPr id="4" name="Picture 3"/>
          <p:cNvPicPr>
            <a:picLocks noChangeAspect="1"/>
          </p:cNvPicPr>
          <p:nvPr/>
        </p:nvPicPr>
        <p:blipFill>
          <a:blip r:embed="rId3"/>
          <a:stretch>
            <a:fillRect/>
          </a:stretch>
        </p:blipFill>
        <p:spPr>
          <a:xfrm>
            <a:off x="539552" y="1700808"/>
            <a:ext cx="7884368" cy="2208563"/>
          </a:xfrm>
          <a:prstGeom prst="rect">
            <a:avLst/>
          </a:prstGeom>
        </p:spPr>
      </p:pic>
      <p:pic>
        <p:nvPicPr>
          <p:cNvPr id="5" name="Picture 4" descr="relogio">
            <a:extLst>
              <a:ext uri="{FF2B5EF4-FFF2-40B4-BE49-F238E27FC236}">
                <a16:creationId xmlns:a16="http://schemas.microsoft.com/office/drawing/2014/main" id="{B332A002-E34C-4B4B-A52F-3B724FD7969E}"/>
              </a:ext>
            </a:extLst>
          </p:cNvPr>
          <p:cNvPicPr>
            <a:picLocks noChangeAspect="1" noChangeArrowheads="1"/>
          </p:cNvPicPr>
          <p:nvPr/>
        </p:nvPicPr>
        <p:blipFill>
          <a:blip r:embed="rId4" cstate="print"/>
          <a:srcRect/>
          <a:stretch>
            <a:fillRect/>
          </a:stretch>
        </p:blipFill>
        <p:spPr bwMode="auto">
          <a:xfrm>
            <a:off x="7668344" y="5931742"/>
            <a:ext cx="1007344" cy="810371"/>
          </a:xfrm>
          <a:prstGeom prst="rect">
            <a:avLst/>
          </a:prstGeom>
          <a:noFill/>
        </p:spPr>
      </p:pic>
    </p:spTree>
    <p:extLst>
      <p:ext uri="{BB962C8B-B14F-4D97-AF65-F5344CB8AC3E}">
        <p14:creationId xmlns:p14="http://schemas.microsoft.com/office/powerpoint/2010/main" val="1783482507"/>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73" name="Rectangle 21"/>
          <p:cNvSpPr>
            <a:spLocks noGrp="1" noChangeArrowheads="1"/>
          </p:cNvSpPr>
          <p:nvPr>
            <p:ph type="title" idx="4294967295"/>
          </p:nvPr>
        </p:nvSpPr>
        <p:spPr>
          <a:xfrm>
            <a:off x="395536" y="116632"/>
            <a:ext cx="7200900" cy="763587"/>
          </a:xfrm>
        </p:spPr>
        <p:txBody>
          <a:bodyPr/>
          <a:lstStyle/>
          <a:p>
            <a:r>
              <a:rPr lang="en-US" altLang="en-US" dirty="0" err="1"/>
              <a:t>Dimensão</a:t>
            </a:r>
            <a:r>
              <a:rPr lang="en-US" altLang="en-US" dirty="0"/>
              <a:t> de Tempo </a:t>
            </a:r>
            <a:r>
              <a:rPr lang="mr-IN" altLang="en-US" dirty="0"/>
              <a:t>–</a:t>
            </a:r>
            <a:r>
              <a:rPr lang="en-US" altLang="en-US" dirty="0"/>
              <a:t> </a:t>
            </a:r>
            <a:r>
              <a:rPr lang="en-US" altLang="en-US" dirty="0" err="1"/>
              <a:t>Mantendo</a:t>
            </a:r>
            <a:r>
              <a:rPr lang="en-US" altLang="en-US" dirty="0"/>
              <a:t> </a:t>
            </a:r>
            <a:r>
              <a:rPr lang="en-US" altLang="en-US" dirty="0" err="1"/>
              <a:t>os</a:t>
            </a:r>
            <a:r>
              <a:rPr lang="en-US" altLang="en-US" dirty="0"/>
              <a:t> </a:t>
            </a:r>
            <a:r>
              <a:rPr lang="en-US" altLang="en-US" dirty="0" err="1"/>
              <a:t>minutos</a:t>
            </a:r>
            <a:endParaRPr lang="en-US" altLang="en-US" dirty="0"/>
          </a:p>
        </p:txBody>
      </p:sp>
      <p:sp>
        <p:nvSpPr>
          <p:cNvPr id="12" name="TextBox 11"/>
          <p:cNvSpPr txBox="1"/>
          <p:nvPr/>
        </p:nvSpPr>
        <p:spPr>
          <a:xfrm>
            <a:off x="539552" y="1340768"/>
            <a:ext cx="4032448" cy="4524316"/>
          </a:xfrm>
          <a:prstGeom prst="rect">
            <a:avLst/>
          </a:prstGeom>
          <a:noFill/>
        </p:spPr>
        <p:txBody>
          <a:bodyPr wrap="square" rtlCol="0">
            <a:spAutoFit/>
          </a:bodyPr>
          <a:lstStyle/>
          <a:p>
            <a:r>
              <a:rPr lang="x-none" sz="1600" dirty="0"/>
              <a:t>Alternativas:</a:t>
            </a:r>
          </a:p>
          <a:p>
            <a:endParaRPr lang="x-none" sz="1600" b="0" dirty="0"/>
          </a:p>
          <a:p>
            <a:pPr marL="342900" indent="-342900">
              <a:buAutoNum type="arabicParenR"/>
            </a:pPr>
            <a:r>
              <a:rPr lang="x-none" sz="1600" b="0" dirty="0"/>
              <a:t>Colocar a hora do dia nas fatos:</a:t>
            </a:r>
          </a:p>
          <a:p>
            <a:pPr marL="342900" indent="-342900">
              <a:buAutoNum type="arabicParenR"/>
            </a:pPr>
            <a:endParaRPr lang="x-none" sz="1600" b="0" dirty="0"/>
          </a:p>
          <a:p>
            <a:pPr marL="342900" indent="-342900">
              <a:buAutoNum type="arabicParenR"/>
            </a:pPr>
            <a:endParaRPr lang="x-none" sz="1600" b="0" dirty="0"/>
          </a:p>
          <a:p>
            <a:pPr marL="342900" indent="-342900">
              <a:buAutoNum type="arabicParenR"/>
            </a:pPr>
            <a:endParaRPr lang="x-none" sz="1600" b="0" dirty="0"/>
          </a:p>
          <a:p>
            <a:pPr marL="342900" indent="-342900">
              <a:buAutoNum type="arabicParenR"/>
            </a:pPr>
            <a:endParaRPr lang="x-none" sz="1600" b="0" dirty="0"/>
          </a:p>
          <a:p>
            <a:pPr marL="342900" indent="-342900">
              <a:buAutoNum type="arabicParenR"/>
            </a:pPr>
            <a:endParaRPr lang="x-none" sz="1600" b="0" dirty="0"/>
          </a:p>
          <a:p>
            <a:pPr marL="342900" indent="-342900">
              <a:buAutoNum type="arabicParenR"/>
            </a:pPr>
            <a:endParaRPr lang="x-none" sz="1600" b="0" dirty="0"/>
          </a:p>
          <a:p>
            <a:pPr marL="342900" indent="-342900">
              <a:buAutoNum type="arabicParenR"/>
            </a:pPr>
            <a:r>
              <a:rPr lang="x-none" sz="1600" b="0" dirty="0"/>
              <a:t>Criar dimensão hora (24hx60min) = 1440 valores</a:t>
            </a:r>
          </a:p>
          <a:p>
            <a:pPr marL="342900" indent="-342900">
              <a:buAutoNum type="arabicParenR"/>
            </a:pPr>
            <a:endParaRPr lang="x-none" sz="1600" b="0" dirty="0"/>
          </a:p>
          <a:p>
            <a:pPr marL="342900" indent="-342900">
              <a:buAutoNum type="arabicParenR"/>
            </a:pPr>
            <a:endParaRPr lang="x-none" sz="1600" b="0" dirty="0"/>
          </a:p>
          <a:p>
            <a:pPr marL="342900" indent="-342900">
              <a:buAutoNum type="arabicParenR"/>
            </a:pPr>
            <a:endParaRPr lang="x-none" sz="1600" b="0" dirty="0"/>
          </a:p>
          <a:p>
            <a:pPr marL="342900" indent="-342900">
              <a:buAutoNum type="arabicParenR"/>
            </a:pPr>
            <a:endParaRPr lang="x-none" sz="1600" b="0" dirty="0"/>
          </a:p>
          <a:p>
            <a:pPr marL="342900" indent="-342900">
              <a:buAutoNum type="arabicParenR"/>
            </a:pPr>
            <a:endParaRPr lang="x-none" sz="1600" b="0" dirty="0"/>
          </a:p>
          <a:p>
            <a:pPr marL="342900" indent="-342900">
              <a:buAutoNum type="arabicParenR"/>
            </a:pPr>
            <a:r>
              <a:rPr lang="x-none" sz="1600" b="0" dirty="0"/>
              <a:t>Guardar na mesma dimensão TIME</a:t>
            </a:r>
          </a:p>
          <a:p>
            <a:r>
              <a:rPr lang="x-none" sz="1600" b="0" dirty="0"/>
              <a:t>   	Tabela muito grande!</a:t>
            </a:r>
          </a:p>
        </p:txBody>
      </p:sp>
      <p:grpSp>
        <p:nvGrpSpPr>
          <p:cNvPr id="3" name="Group 2"/>
          <p:cNvGrpSpPr/>
          <p:nvPr/>
        </p:nvGrpSpPr>
        <p:grpSpPr>
          <a:xfrm>
            <a:off x="5148064" y="1340768"/>
            <a:ext cx="2736304" cy="1800199"/>
            <a:chOff x="1259632" y="1412775"/>
            <a:chExt cx="4032448" cy="2808311"/>
          </a:xfrm>
        </p:grpSpPr>
        <p:grpSp>
          <p:nvGrpSpPr>
            <p:cNvPr id="5" name="Group 4"/>
            <p:cNvGrpSpPr>
              <a:grpSpLocks/>
            </p:cNvGrpSpPr>
            <p:nvPr/>
          </p:nvGrpSpPr>
          <p:grpSpPr bwMode="auto">
            <a:xfrm rot="10800000">
              <a:off x="2546549" y="1988840"/>
              <a:ext cx="1152128" cy="312613"/>
              <a:chOff x="1952" y="2123"/>
              <a:chExt cx="1437" cy="333"/>
            </a:xfrm>
          </p:grpSpPr>
          <p:sp>
            <p:nvSpPr>
              <p:cNvPr id="6" name="Line 5"/>
              <p:cNvSpPr>
                <a:spLocks noChangeShapeType="1"/>
              </p:cNvSpPr>
              <p:nvPr/>
            </p:nvSpPr>
            <p:spPr bwMode="auto">
              <a:xfrm flipH="1">
                <a:off x="1952" y="2267"/>
                <a:ext cx="189" cy="189"/>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sp>
            <p:nvSpPr>
              <p:cNvPr id="7" name="Line 6"/>
              <p:cNvSpPr>
                <a:spLocks noChangeShapeType="1"/>
              </p:cNvSpPr>
              <p:nvPr/>
            </p:nvSpPr>
            <p:spPr bwMode="auto">
              <a:xfrm>
                <a:off x="2000" y="2123"/>
                <a:ext cx="141" cy="141"/>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grpSp>
            <p:nvGrpSpPr>
              <p:cNvPr id="8" name="Group 7"/>
              <p:cNvGrpSpPr>
                <a:grpSpLocks/>
              </p:cNvGrpSpPr>
              <p:nvPr/>
            </p:nvGrpSpPr>
            <p:grpSpPr bwMode="auto">
              <a:xfrm>
                <a:off x="2035" y="2264"/>
                <a:ext cx="1354" cy="0"/>
                <a:chOff x="2035" y="2264"/>
                <a:chExt cx="1354" cy="0"/>
              </a:xfrm>
            </p:grpSpPr>
            <p:sp>
              <p:nvSpPr>
                <p:cNvPr id="9" name="Line 8"/>
                <p:cNvSpPr>
                  <a:spLocks noChangeShapeType="1"/>
                </p:cNvSpPr>
                <p:nvPr/>
              </p:nvSpPr>
              <p:spPr bwMode="auto">
                <a:xfrm>
                  <a:off x="2035" y="2264"/>
                  <a:ext cx="826" cy="0"/>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sp>
              <p:nvSpPr>
                <p:cNvPr id="10" name="Line 9"/>
                <p:cNvSpPr>
                  <a:spLocks noChangeShapeType="1"/>
                </p:cNvSpPr>
                <p:nvPr/>
              </p:nvSpPr>
              <p:spPr bwMode="auto">
                <a:xfrm>
                  <a:off x="2864" y="2264"/>
                  <a:ext cx="525" cy="0"/>
                </a:xfrm>
                <a:prstGeom prst="line">
                  <a:avLst/>
                </a:prstGeom>
                <a:noFill/>
                <a:ln w="25400">
                  <a:solidFill>
                    <a:srgbClr val="000000"/>
                  </a:solidFill>
                  <a:prstDash val="dash"/>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grpSp>
        </p:grpSp>
        <p:grpSp>
          <p:nvGrpSpPr>
            <p:cNvPr id="11" name="Group 10"/>
            <p:cNvGrpSpPr/>
            <p:nvPr/>
          </p:nvGrpSpPr>
          <p:grpSpPr>
            <a:xfrm>
              <a:off x="3626669" y="1412775"/>
              <a:ext cx="1449387" cy="2808311"/>
              <a:chOff x="3995936" y="1944078"/>
              <a:chExt cx="1449387" cy="2277010"/>
            </a:xfrm>
          </p:grpSpPr>
          <p:sp>
            <p:nvSpPr>
              <p:cNvPr id="13" name="Freeform 11"/>
              <p:cNvSpPr>
                <a:spLocks/>
              </p:cNvSpPr>
              <p:nvPr/>
            </p:nvSpPr>
            <p:spPr bwMode="blackWhite">
              <a:xfrm>
                <a:off x="3995936" y="1944078"/>
                <a:ext cx="1449387" cy="2277010"/>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99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1200"/>
              </a:p>
            </p:txBody>
          </p:sp>
          <p:sp>
            <p:nvSpPr>
              <p:cNvPr id="14" name="Rectangle 13"/>
              <p:cNvSpPr>
                <a:spLocks noChangeArrowheads="1"/>
              </p:cNvSpPr>
              <p:nvPr/>
            </p:nvSpPr>
            <p:spPr bwMode="auto">
              <a:xfrm>
                <a:off x="3995936" y="2060848"/>
                <a:ext cx="1373187" cy="192782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050" dirty="0">
                    <a:solidFill>
                      <a:srgbClr val="000000"/>
                    </a:solidFill>
                    <a:latin typeface="Arial" panose="020B0604020202020204" pitchFamily="34" charset="0"/>
                  </a:rPr>
                  <a:t>SALES</a:t>
                </a:r>
                <a:br>
                  <a:rPr lang="en-US" altLang="en-US" sz="1050" dirty="0">
                    <a:solidFill>
                      <a:srgbClr val="000000"/>
                    </a:solidFill>
                    <a:latin typeface="Arial" panose="020B0604020202020204" pitchFamily="34" charset="0"/>
                  </a:rPr>
                </a:br>
                <a:r>
                  <a:rPr lang="en-US" altLang="en-US" sz="1050" dirty="0">
                    <a:solidFill>
                      <a:srgbClr val="000000"/>
                    </a:solidFill>
                    <a:latin typeface="Arial" panose="020B0604020202020204" pitchFamily="34" charset="0"/>
                  </a:rPr>
                  <a:t>FACT</a:t>
                </a:r>
              </a:p>
              <a:p>
                <a:pPr algn="ctr" eaLnBrk="0" hangingPunct="0"/>
                <a:r>
                  <a:rPr lang="en-US" altLang="en-US" sz="900" dirty="0">
                    <a:solidFill>
                      <a:srgbClr val="000000"/>
                    </a:solidFill>
                    <a:latin typeface="Arial" panose="020B0604020202020204" pitchFamily="34" charset="0"/>
                  </a:rPr>
                  <a:t>     </a:t>
                </a:r>
              </a:p>
              <a:p>
                <a:pPr algn="ctr" eaLnBrk="0" hangingPunct="0"/>
                <a:endParaRPr lang="en-US" altLang="en-US" sz="900" dirty="0">
                  <a:solidFill>
                    <a:srgbClr val="000000"/>
                  </a:solidFill>
                  <a:latin typeface="Arial" panose="020B0604020202020204" pitchFamily="34" charset="0"/>
                </a:endParaRPr>
              </a:p>
              <a:p>
                <a:pPr algn="ctr" eaLnBrk="0" hangingPunct="0"/>
                <a:r>
                  <a:rPr lang="en-US" altLang="en-US" sz="900" dirty="0" err="1">
                    <a:solidFill>
                      <a:srgbClr val="000000"/>
                    </a:solidFill>
                    <a:latin typeface="Arial" panose="020B0604020202020204" pitchFamily="34" charset="0"/>
                  </a:rPr>
                  <a:t>Time_key</a:t>
                </a:r>
                <a:r>
                  <a:rPr lang="en-US" altLang="en-US" sz="900" dirty="0">
                    <a:solidFill>
                      <a:srgbClr val="000000"/>
                    </a:solidFill>
                    <a:latin typeface="Arial" panose="020B0604020202020204" pitchFamily="34" charset="0"/>
                  </a:rPr>
                  <a:t>(FK)</a:t>
                </a:r>
              </a:p>
              <a:p>
                <a:pPr algn="ctr" eaLnBrk="0" hangingPunct="0"/>
                <a:r>
                  <a:rPr lang="en-US" altLang="en-US" sz="900" dirty="0">
                    <a:solidFill>
                      <a:srgbClr val="000000"/>
                    </a:solidFill>
                    <a:latin typeface="Arial" panose="020B0604020202020204" pitchFamily="34" charset="0"/>
                  </a:rPr>
                  <a:t>.</a:t>
                </a:r>
              </a:p>
              <a:p>
                <a:pPr algn="ctr" eaLnBrk="0" hangingPunct="0"/>
                <a:r>
                  <a:rPr lang="en-US" altLang="en-US" sz="900" dirty="0">
                    <a:solidFill>
                      <a:srgbClr val="000000"/>
                    </a:solidFill>
                    <a:latin typeface="Arial" panose="020B0604020202020204" pitchFamily="34" charset="0"/>
                  </a:rPr>
                  <a:t>.</a:t>
                </a:r>
              </a:p>
              <a:p>
                <a:pPr algn="ctr" eaLnBrk="0" hangingPunct="0"/>
                <a:r>
                  <a:rPr lang="en-US" altLang="en-US" sz="900" dirty="0">
                    <a:solidFill>
                      <a:srgbClr val="000000"/>
                    </a:solidFill>
                    <a:latin typeface="Arial" panose="020B0604020202020204" pitchFamily="34" charset="0"/>
                  </a:rPr>
                  <a:t>.</a:t>
                </a:r>
              </a:p>
              <a:p>
                <a:pPr algn="ctr" eaLnBrk="0" hangingPunct="0"/>
                <a:r>
                  <a:rPr lang="en-US" altLang="en-US" sz="900" dirty="0">
                    <a:solidFill>
                      <a:srgbClr val="000000"/>
                    </a:solidFill>
                    <a:latin typeface="Arial" panose="020B0604020202020204" pitchFamily="34" charset="0"/>
                  </a:rPr>
                  <a:t>.</a:t>
                </a:r>
              </a:p>
              <a:p>
                <a:pPr algn="ctr" eaLnBrk="0" hangingPunct="0"/>
                <a:r>
                  <a:rPr lang="en-US" altLang="en-US" sz="900" dirty="0" err="1">
                    <a:solidFill>
                      <a:srgbClr val="000000"/>
                    </a:solidFill>
                    <a:latin typeface="Arial" panose="020B0604020202020204" pitchFamily="34" charset="0"/>
                  </a:rPr>
                  <a:t>Time_of_day</a:t>
                </a:r>
                <a:endParaRPr lang="en-US" altLang="en-US" sz="900" dirty="0">
                  <a:solidFill>
                    <a:srgbClr val="000000"/>
                  </a:solidFill>
                  <a:latin typeface="Arial" panose="020B0604020202020204" pitchFamily="34" charset="0"/>
                </a:endParaRPr>
              </a:p>
            </p:txBody>
          </p:sp>
        </p:grpSp>
        <p:grpSp>
          <p:nvGrpSpPr>
            <p:cNvPr id="15" name="Group 14"/>
            <p:cNvGrpSpPr/>
            <p:nvPr/>
          </p:nvGrpSpPr>
          <p:grpSpPr>
            <a:xfrm>
              <a:off x="1259632" y="1844824"/>
              <a:ext cx="1449387" cy="1152128"/>
              <a:chOff x="3995936" y="2060848"/>
              <a:chExt cx="1449387" cy="1152128"/>
            </a:xfrm>
          </p:grpSpPr>
          <p:sp>
            <p:nvSpPr>
              <p:cNvPr id="16" name="Freeform 11"/>
              <p:cNvSpPr>
                <a:spLocks/>
              </p:cNvSpPr>
              <p:nvPr/>
            </p:nvSpPr>
            <p:spPr bwMode="blackWhite">
              <a:xfrm>
                <a:off x="3995936" y="2060848"/>
                <a:ext cx="1449387" cy="1152128"/>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99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1200"/>
              </a:p>
            </p:txBody>
          </p:sp>
          <p:sp>
            <p:nvSpPr>
              <p:cNvPr id="17" name="Rectangle 13"/>
              <p:cNvSpPr>
                <a:spLocks noChangeArrowheads="1"/>
              </p:cNvSpPr>
              <p:nvPr/>
            </p:nvSpPr>
            <p:spPr bwMode="auto">
              <a:xfrm>
                <a:off x="3995936" y="2060848"/>
                <a:ext cx="1373187" cy="108129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050" dirty="0">
                    <a:solidFill>
                      <a:srgbClr val="000000"/>
                    </a:solidFill>
                    <a:latin typeface="Arial" panose="020B0604020202020204" pitchFamily="34" charset="0"/>
                  </a:rPr>
                  <a:t>TIME</a:t>
                </a:r>
              </a:p>
              <a:p>
                <a:pPr algn="ctr" eaLnBrk="0" hangingPunct="0"/>
                <a:endParaRPr lang="en-US" altLang="en-US" sz="1050" dirty="0">
                  <a:solidFill>
                    <a:srgbClr val="000000"/>
                  </a:solidFill>
                  <a:latin typeface="Arial" panose="020B0604020202020204" pitchFamily="34" charset="0"/>
                </a:endParaRPr>
              </a:p>
              <a:p>
                <a:pPr algn="ctr" eaLnBrk="0" hangingPunct="0"/>
                <a:r>
                  <a:rPr lang="en-US" altLang="en-US" sz="900" dirty="0" err="1">
                    <a:solidFill>
                      <a:srgbClr val="000000"/>
                    </a:solidFill>
                    <a:latin typeface="Arial" panose="020B0604020202020204" pitchFamily="34" charset="0"/>
                  </a:rPr>
                  <a:t>Time_key</a:t>
                </a:r>
                <a:endParaRPr lang="en-US" altLang="en-US" sz="900" dirty="0">
                  <a:solidFill>
                    <a:srgbClr val="000000"/>
                  </a:solidFill>
                  <a:latin typeface="Arial" panose="020B0604020202020204" pitchFamily="34" charset="0"/>
                </a:endParaRPr>
              </a:p>
              <a:p>
                <a:pPr algn="ctr" eaLnBrk="0" hangingPunct="0"/>
                <a:r>
                  <a:rPr lang="en-US" altLang="en-US" sz="900" dirty="0">
                    <a:solidFill>
                      <a:srgbClr val="000000"/>
                    </a:solidFill>
                    <a:latin typeface="Arial" panose="020B0604020202020204" pitchFamily="34" charset="0"/>
                  </a:rPr>
                  <a:t>     </a:t>
                </a:r>
              </a:p>
            </p:txBody>
          </p:sp>
        </p:grpSp>
        <p:sp>
          <p:nvSpPr>
            <p:cNvPr id="2" name="Oval 1"/>
            <p:cNvSpPr/>
            <p:nvPr/>
          </p:nvSpPr>
          <p:spPr bwMode="auto">
            <a:xfrm>
              <a:off x="3347864" y="3501008"/>
              <a:ext cx="1944216" cy="576064"/>
            </a:xfrm>
            <a:prstGeom prst="ellipse">
              <a:avLst/>
            </a:prstGeom>
            <a:noFill/>
            <a:ln w="28575" cap="flat" cmpd="sng" algn="ctr">
              <a:solidFill>
                <a:srgbClr val="FF0000"/>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1" i="0" u="none" strike="noStrike" cap="none" normalizeH="0" baseline="0">
                <a:ln>
                  <a:noFill/>
                </a:ln>
                <a:solidFill>
                  <a:schemeClr val="tx2"/>
                </a:solidFill>
                <a:effectLst/>
                <a:latin typeface="Arial" charset="0"/>
              </a:endParaRPr>
            </a:p>
          </p:txBody>
        </p:sp>
      </p:grpSp>
      <p:grpSp>
        <p:nvGrpSpPr>
          <p:cNvPr id="18" name="Group 17"/>
          <p:cNvGrpSpPr/>
          <p:nvPr/>
        </p:nvGrpSpPr>
        <p:grpSpPr>
          <a:xfrm>
            <a:off x="5220072" y="3789040"/>
            <a:ext cx="2664296" cy="1845312"/>
            <a:chOff x="5220072" y="3356992"/>
            <a:chExt cx="2664296" cy="1845312"/>
          </a:xfrm>
        </p:grpSpPr>
        <p:grpSp>
          <p:nvGrpSpPr>
            <p:cNvPr id="38" name="Group 37"/>
            <p:cNvGrpSpPr>
              <a:grpSpLocks/>
            </p:cNvGrpSpPr>
            <p:nvPr/>
          </p:nvGrpSpPr>
          <p:grpSpPr bwMode="auto">
            <a:xfrm rot="10800000">
              <a:off x="6084168" y="4797152"/>
              <a:ext cx="781801" cy="200393"/>
              <a:chOff x="1952" y="2123"/>
              <a:chExt cx="1437" cy="333"/>
            </a:xfrm>
          </p:grpSpPr>
          <p:sp>
            <p:nvSpPr>
              <p:cNvPr id="39" name="Line 5"/>
              <p:cNvSpPr>
                <a:spLocks noChangeShapeType="1"/>
              </p:cNvSpPr>
              <p:nvPr/>
            </p:nvSpPr>
            <p:spPr bwMode="auto">
              <a:xfrm flipH="1">
                <a:off x="1952" y="2267"/>
                <a:ext cx="189" cy="189"/>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sp>
            <p:nvSpPr>
              <p:cNvPr id="40" name="Line 6"/>
              <p:cNvSpPr>
                <a:spLocks noChangeShapeType="1"/>
              </p:cNvSpPr>
              <p:nvPr/>
            </p:nvSpPr>
            <p:spPr bwMode="auto">
              <a:xfrm>
                <a:off x="2000" y="2123"/>
                <a:ext cx="141" cy="141"/>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grpSp>
            <p:nvGrpSpPr>
              <p:cNvPr id="41" name="Group 40"/>
              <p:cNvGrpSpPr>
                <a:grpSpLocks/>
              </p:cNvGrpSpPr>
              <p:nvPr/>
            </p:nvGrpSpPr>
            <p:grpSpPr bwMode="auto">
              <a:xfrm>
                <a:off x="2035" y="2264"/>
                <a:ext cx="1354" cy="0"/>
                <a:chOff x="2035" y="2264"/>
                <a:chExt cx="1354" cy="0"/>
              </a:xfrm>
            </p:grpSpPr>
            <p:sp>
              <p:nvSpPr>
                <p:cNvPr id="42" name="Line 8"/>
                <p:cNvSpPr>
                  <a:spLocks noChangeShapeType="1"/>
                </p:cNvSpPr>
                <p:nvPr/>
              </p:nvSpPr>
              <p:spPr bwMode="auto">
                <a:xfrm>
                  <a:off x="2035" y="2264"/>
                  <a:ext cx="826" cy="0"/>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sp>
              <p:nvSpPr>
                <p:cNvPr id="43" name="Line 9"/>
                <p:cNvSpPr>
                  <a:spLocks noChangeShapeType="1"/>
                </p:cNvSpPr>
                <p:nvPr/>
              </p:nvSpPr>
              <p:spPr bwMode="auto">
                <a:xfrm>
                  <a:off x="2864" y="2264"/>
                  <a:ext cx="525" cy="0"/>
                </a:xfrm>
                <a:prstGeom prst="line">
                  <a:avLst/>
                </a:prstGeom>
                <a:noFill/>
                <a:ln w="25400">
                  <a:solidFill>
                    <a:srgbClr val="000000"/>
                  </a:solidFill>
                  <a:prstDash val="dash"/>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grpSp>
        </p:grpSp>
        <p:grpSp>
          <p:nvGrpSpPr>
            <p:cNvPr id="20" name="Group 19"/>
            <p:cNvGrpSpPr>
              <a:grpSpLocks/>
            </p:cNvGrpSpPr>
            <p:nvPr/>
          </p:nvGrpSpPr>
          <p:grpSpPr bwMode="auto">
            <a:xfrm rot="10800000">
              <a:off x="6093337" y="3726264"/>
              <a:ext cx="781801" cy="200393"/>
              <a:chOff x="1952" y="2123"/>
              <a:chExt cx="1437" cy="333"/>
            </a:xfrm>
          </p:grpSpPr>
          <p:sp>
            <p:nvSpPr>
              <p:cNvPr id="28" name="Line 5"/>
              <p:cNvSpPr>
                <a:spLocks noChangeShapeType="1"/>
              </p:cNvSpPr>
              <p:nvPr/>
            </p:nvSpPr>
            <p:spPr bwMode="auto">
              <a:xfrm flipH="1">
                <a:off x="1952" y="2267"/>
                <a:ext cx="189" cy="189"/>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sp>
            <p:nvSpPr>
              <p:cNvPr id="29" name="Line 6"/>
              <p:cNvSpPr>
                <a:spLocks noChangeShapeType="1"/>
              </p:cNvSpPr>
              <p:nvPr/>
            </p:nvSpPr>
            <p:spPr bwMode="auto">
              <a:xfrm>
                <a:off x="2000" y="2123"/>
                <a:ext cx="141" cy="141"/>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grpSp>
            <p:nvGrpSpPr>
              <p:cNvPr id="30" name="Group 29"/>
              <p:cNvGrpSpPr>
                <a:grpSpLocks/>
              </p:cNvGrpSpPr>
              <p:nvPr/>
            </p:nvGrpSpPr>
            <p:grpSpPr bwMode="auto">
              <a:xfrm>
                <a:off x="2035" y="2264"/>
                <a:ext cx="1354" cy="0"/>
                <a:chOff x="2035" y="2264"/>
                <a:chExt cx="1354" cy="0"/>
              </a:xfrm>
            </p:grpSpPr>
            <p:sp>
              <p:nvSpPr>
                <p:cNvPr id="31" name="Line 8"/>
                <p:cNvSpPr>
                  <a:spLocks noChangeShapeType="1"/>
                </p:cNvSpPr>
                <p:nvPr/>
              </p:nvSpPr>
              <p:spPr bwMode="auto">
                <a:xfrm>
                  <a:off x="2035" y="2264"/>
                  <a:ext cx="826" cy="0"/>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sp>
              <p:nvSpPr>
                <p:cNvPr id="32" name="Line 9"/>
                <p:cNvSpPr>
                  <a:spLocks noChangeShapeType="1"/>
                </p:cNvSpPr>
                <p:nvPr/>
              </p:nvSpPr>
              <p:spPr bwMode="auto">
                <a:xfrm>
                  <a:off x="2864" y="2264"/>
                  <a:ext cx="525" cy="0"/>
                </a:xfrm>
                <a:prstGeom prst="line">
                  <a:avLst/>
                </a:prstGeom>
                <a:noFill/>
                <a:ln w="25400">
                  <a:solidFill>
                    <a:srgbClr val="000000"/>
                  </a:solidFill>
                  <a:prstDash val="dash"/>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sz="1200"/>
                </a:p>
              </p:txBody>
            </p:sp>
          </p:grpSp>
        </p:grpSp>
        <p:grpSp>
          <p:nvGrpSpPr>
            <p:cNvPr id="21" name="Group 20"/>
            <p:cNvGrpSpPr/>
            <p:nvPr/>
          </p:nvGrpSpPr>
          <p:grpSpPr>
            <a:xfrm>
              <a:off x="6826276" y="3356992"/>
              <a:ext cx="1058092" cy="1800199"/>
              <a:chOff x="3995936" y="1944078"/>
              <a:chExt cx="1559293" cy="2277010"/>
            </a:xfrm>
          </p:grpSpPr>
          <p:sp>
            <p:nvSpPr>
              <p:cNvPr id="26" name="Freeform 11"/>
              <p:cNvSpPr>
                <a:spLocks/>
              </p:cNvSpPr>
              <p:nvPr/>
            </p:nvSpPr>
            <p:spPr bwMode="blackWhite">
              <a:xfrm>
                <a:off x="3995936" y="1944078"/>
                <a:ext cx="1559293" cy="2277010"/>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99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1200"/>
              </a:p>
            </p:txBody>
          </p:sp>
          <p:sp>
            <p:nvSpPr>
              <p:cNvPr id="27" name="Rectangle 26"/>
              <p:cNvSpPr>
                <a:spLocks noChangeArrowheads="1"/>
              </p:cNvSpPr>
              <p:nvPr/>
            </p:nvSpPr>
            <p:spPr bwMode="auto">
              <a:xfrm>
                <a:off x="3995936" y="2060848"/>
                <a:ext cx="1559293" cy="122709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050" dirty="0">
                    <a:solidFill>
                      <a:srgbClr val="000000"/>
                    </a:solidFill>
                    <a:latin typeface="Arial" panose="020B0604020202020204" pitchFamily="34" charset="0"/>
                  </a:rPr>
                  <a:t>SALES</a:t>
                </a:r>
                <a:br>
                  <a:rPr lang="en-US" altLang="en-US" sz="1050" dirty="0">
                    <a:solidFill>
                      <a:srgbClr val="000000"/>
                    </a:solidFill>
                    <a:latin typeface="Arial" panose="020B0604020202020204" pitchFamily="34" charset="0"/>
                  </a:rPr>
                </a:br>
                <a:r>
                  <a:rPr lang="en-US" altLang="en-US" sz="1050" dirty="0">
                    <a:solidFill>
                      <a:srgbClr val="000000"/>
                    </a:solidFill>
                    <a:latin typeface="Arial" panose="020B0604020202020204" pitchFamily="34" charset="0"/>
                  </a:rPr>
                  <a:t>FACT</a:t>
                </a:r>
              </a:p>
              <a:p>
                <a:pPr algn="ctr" eaLnBrk="0" hangingPunct="0"/>
                <a:r>
                  <a:rPr lang="en-US" altLang="en-US" sz="900" dirty="0">
                    <a:solidFill>
                      <a:srgbClr val="000000"/>
                    </a:solidFill>
                    <a:latin typeface="Arial" panose="020B0604020202020204" pitchFamily="34" charset="0"/>
                  </a:rPr>
                  <a:t>     </a:t>
                </a:r>
              </a:p>
              <a:p>
                <a:pPr algn="ctr" eaLnBrk="0" hangingPunct="0"/>
                <a:endParaRPr lang="en-US" altLang="en-US" sz="900" dirty="0">
                  <a:solidFill>
                    <a:srgbClr val="000000"/>
                  </a:solidFill>
                  <a:latin typeface="Arial" panose="020B0604020202020204" pitchFamily="34" charset="0"/>
                </a:endParaRPr>
              </a:p>
              <a:p>
                <a:pPr algn="ctr" eaLnBrk="0" hangingPunct="0"/>
                <a:r>
                  <a:rPr lang="en-US" altLang="en-US" sz="900" dirty="0" err="1">
                    <a:solidFill>
                      <a:srgbClr val="000000"/>
                    </a:solidFill>
                    <a:latin typeface="Arial" panose="020B0604020202020204" pitchFamily="34" charset="0"/>
                  </a:rPr>
                  <a:t>Time_key</a:t>
                </a:r>
                <a:r>
                  <a:rPr lang="en-US" altLang="en-US" sz="900" dirty="0">
                    <a:solidFill>
                      <a:srgbClr val="000000"/>
                    </a:solidFill>
                    <a:latin typeface="Arial" panose="020B0604020202020204" pitchFamily="34" charset="0"/>
                  </a:rPr>
                  <a:t>(FK)</a:t>
                </a:r>
              </a:p>
              <a:p>
                <a:pPr algn="ctr" eaLnBrk="0" hangingPunct="0"/>
                <a:r>
                  <a:rPr lang="en-US" altLang="en-US" sz="900" dirty="0" err="1">
                    <a:solidFill>
                      <a:srgbClr val="000000"/>
                    </a:solidFill>
                    <a:latin typeface="Arial" panose="020B0604020202020204" pitchFamily="34" charset="0"/>
                  </a:rPr>
                  <a:t>Minute_key</a:t>
                </a:r>
                <a:r>
                  <a:rPr lang="en-US" altLang="en-US" sz="900" dirty="0">
                    <a:solidFill>
                      <a:srgbClr val="000000"/>
                    </a:solidFill>
                    <a:latin typeface="Arial" panose="020B0604020202020204" pitchFamily="34" charset="0"/>
                  </a:rPr>
                  <a:t>(FK)</a:t>
                </a:r>
              </a:p>
            </p:txBody>
          </p:sp>
        </p:grpSp>
        <p:grpSp>
          <p:nvGrpSpPr>
            <p:cNvPr id="22" name="Group 21"/>
            <p:cNvGrpSpPr/>
            <p:nvPr/>
          </p:nvGrpSpPr>
          <p:grpSpPr>
            <a:xfrm>
              <a:off x="5220072" y="3429000"/>
              <a:ext cx="983513" cy="738543"/>
              <a:chOff x="3995936" y="2060848"/>
              <a:chExt cx="1449387" cy="1152128"/>
            </a:xfrm>
          </p:grpSpPr>
          <p:sp>
            <p:nvSpPr>
              <p:cNvPr id="24" name="Freeform 11"/>
              <p:cNvSpPr>
                <a:spLocks/>
              </p:cNvSpPr>
              <p:nvPr/>
            </p:nvSpPr>
            <p:spPr bwMode="blackWhite">
              <a:xfrm>
                <a:off x="3995936" y="2060848"/>
                <a:ext cx="1449387" cy="1152128"/>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99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1200"/>
              </a:p>
            </p:txBody>
          </p:sp>
          <p:sp>
            <p:nvSpPr>
              <p:cNvPr id="25" name="Rectangle 13"/>
              <p:cNvSpPr>
                <a:spLocks noChangeArrowheads="1"/>
              </p:cNvSpPr>
              <p:nvPr/>
            </p:nvSpPr>
            <p:spPr bwMode="auto">
              <a:xfrm>
                <a:off x="3995936" y="2060848"/>
                <a:ext cx="1373187" cy="108129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050" dirty="0">
                    <a:solidFill>
                      <a:srgbClr val="000000"/>
                    </a:solidFill>
                    <a:latin typeface="Arial" panose="020B0604020202020204" pitchFamily="34" charset="0"/>
                  </a:rPr>
                  <a:t>TIME</a:t>
                </a:r>
              </a:p>
              <a:p>
                <a:pPr algn="ctr" eaLnBrk="0" hangingPunct="0"/>
                <a:endParaRPr lang="en-US" altLang="en-US" sz="1050" dirty="0">
                  <a:solidFill>
                    <a:srgbClr val="000000"/>
                  </a:solidFill>
                  <a:latin typeface="Arial" panose="020B0604020202020204" pitchFamily="34" charset="0"/>
                </a:endParaRPr>
              </a:p>
              <a:p>
                <a:pPr algn="ctr" eaLnBrk="0" hangingPunct="0"/>
                <a:r>
                  <a:rPr lang="en-US" altLang="en-US" sz="900" dirty="0" err="1">
                    <a:solidFill>
                      <a:srgbClr val="000000"/>
                    </a:solidFill>
                    <a:latin typeface="Arial" panose="020B0604020202020204" pitchFamily="34" charset="0"/>
                  </a:rPr>
                  <a:t>Time_key</a:t>
                </a:r>
                <a:endParaRPr lang="en-US" altLang="en-US" sz="900" dirty="0">
                  <a:solidFill>
                    <a:srgbClr val="000000"/>
                  </a:solidFill>
                  <a:latin typeface="Arial" panose="020B0604020202020204" pitchFamily="34" charset="0"/>
                </a:endParaRPr>
              </a:p>
              <a:p>
                <a:pPr algn="ctr" eaLnBrk="0" hangingPunct="0"/>
                <a:r>
                  <a:rPr lang="en-US" altLang="en-US" sz="900" dirty="0">
                    <a:solidFill>
                      <a:srgbClr val="000000"/>
                    </a:solidFill>
                    <a:latin typeface="Arial" panose="020B0604020202020204" pitchFamily="34" charset="0"/>
                  </a:rPr>
                  <a:t>     </a:t>
                </a:r>
              </a:p>
            </p:txBody>
          </p:sp>
        </p:grpSp>
        <p:grpSp>
          <p:nvGrpSpPr>
            <p:cNvPr id="35" name="Group 34"/>
            <p:cNvGrpSpPr/>
            <p:nvPr/>
          </p:nvGrpSpPr>
          <p:grpSpPr>
            <a:xfrm>
              <a:off x="5220072" y="4232166"/>
              <a:ext cx="983513" cy="970138"/>
              <a:chOff x="3995936" y="2060848"/>
              <a:chExt cx="1449387" cy="1513417"/>
            </a:xfrm>
          </p:grpSpPr>
          <p:sp>
            <p:nvSpPr>
              <p:cNvPr id="36" name="Freeform 11"/>
              <p:cNvSpPr>
                <a:spLocks/>
              </p:cNvSpPr>
              <p:nvPr/>
            </p:nvSpPr>
            <p:spPr bwMode="blackWhite">
              <a:xfrm>
                <a:off x="3995936" y="2060848"/>
                <a:ext cx="1449387" cy="1347991"/>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99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1200"/>
              </a:p>
            </p:txBody>
          </p:sp>
          <p:sp>
            <p:nvSpPr>
              <p:cNvPr id="37" name="Rectangle 13"/>
              <p:cNvSpPr>
                <a:spLocks noChangeArrowheads="1"/>
              </p:cNvSpPr>
              <p:nvPr/>
            </p:nvSpPr>
            <p:spPr bwMode="auto">
              <a:xfrm>
                <a:off x="3995936" y="2060848"/>
                <a:ext cx="1373187" cy="151341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050" dirty="0">
                    <a:solidFill>
                      <a:srgbClr val="000000"/>
                    </a:solidFill>
                    <a:latin typeface="Arial" panose="020B0604020202020204" pitchFamily="34" charset="0"/>
                  </a:rPr>
                  <a:t>MINUTE</a:t>
                </a:r>
              </a:p>
              <a:p>
                <a:pPr algn="ctr" eaLnBrk="0" hangingPunct="0"/>
                <a:endParaRPr lang="en-US" altLang="en-US" sz="1050" dirty="0">
                  <a:solidFill>
                    <a:srgbClr val="000000"/>
                  </a:solidFill>
                  <a:latin typeface="Arial" panose="020B0604020202020204" pitchFamily="34" charset="0"/>
                </a:endParaRPr>
              </a:p>
              <a:p>
                <a:pPr algn="ctr" eaLnBrk="0" hangingPunct="0"/>
                <a:r>
                  <a:rPr lang="en-US" altLang="en-US" sz="900" dirty="0" err="1">
                    <a:solidFill>
                      <a:srgbClr val="000000"/>
                    </a:solidFill>
                    <a:latin typeface="Arial" panose="020B0604020202020204" pitchFamily="34" charset="0"/>
                  </a:rPr>
                  <a:t>Minute_key</a:t>
                </a:r>
                <a:endParaRPr lang="en-US" altLang="en-US" sz="900" dirty="0">
                  <a:solidFill>
                    <a:srgbClr val="000000"/>
                  </a:solidFill>
                  <a:latin typeface="Arial" panose="020B0604020202020204" pitchFamily="34" charset="0"/>
                </a:endParaRPr>
              </a:p>
              <a:p>
                <a:pPr algn="ctr" eaLnBrk="0" hangingPunct="0"/>
                <a:r>
                  <a:rPr lang="en-US" altLang="en-US" sz="900" dirty="0">
                    <a:solidFill>
                      <a:srgbClr val="000000"/>
                    </a:solidFill>
                    <a:latin typeface="Arial" panose="020B0604020202020204" pitchFamily="34" charset="0"/>
                  </a:rPr>
                  <a:t>Hour</a:t>
                </a:r>
              </a:p>
              <a:p>
                <a:pPr algn="ctr" eaLnBrk="0" hangingPunct="0"/>
                <a:r>
                  <a:rPr lang="en-US" altLang="en-US" sz="900" dirty="0">
                    <a:solidFill>
                      <a:srgbClr val="000000"/>
                    </a:solidFill>
                    <a:latin typeface="Arial" panose="020B0604020202020204" pitchFamily="34" charset="0"/>
                  </a:rPr>
                  <a:t>minute</a:t>
                </a:r>
              </a:p>
              <a:p>
                <a:pPr algn="ctr" eaLnBrk="0" hangingPunct="0"/>
                <a:r>
                  <a:rPr lang="en-US" altLang="en-US" sz="900" dirty="0">
                    <a:solidFill>
                      <a:srgbClr val="000000"/>
                    </a:solidFill>
                    <a:latin typeface="Arial" panose="020B0604020202020204" pitchFamily="34" charset="0"/>
                  </a:rPr>
                  <a:t>     </a:t>
                </a:r>
              </a:p>
            </p:txBody>
          </p:sp>
        </p:grpSp>
      </p:grpSp>
      <p:pic>
        <p:nvPicPr>
          <p:cNvPr id="44" name="Picture 43"/>
          <p:cNvPicPr>
            <a:picLocks noChangeAspect="1"/>
          </p:cNvPicPr>
          <p:nvPr/>
        </p:nvPicPr>
        <p:blipFill>
          <a:blip r:embed="rId3"/>
          <a:stretch>
            <a:fillRect/>
          </a:stretch>
        </p:blipFill>
        <p:spPr>
          <a:xfrm>
            <a:off x="1115616" y="5445224"/>
            <a:ext cx="430436" cy="430436"/>
          </a:xfrm>
          <a:prstGeom prst="rect">
            <a:avLst/>
          </a:prstGeom>
        </p:spPr>
      </p:pic>
      <p:pic>
        <p:nvPicPr>
          <p:cNvPr id="45" name="Picture 4" descr="relogio">
            <a:extLst>
              <a:ext uri="{FF2B5EF4-FFF2-40B4-BE49-F238E27FC236}">
                <a16:creationId xmlns:a16="http://schemas.microsoft.com/office/drawing/2014/main" id="{427D16D1-6092-4E36-9CA5-6D5425A10099}"/>
              </a:ext>
            </a:extLst>
          </p:cNvPr>
          <p:cNvPicPr>
            <a:picLocks noChangeAspect="1" noChangeArrowheads="1"/>
          </p:cNvPicPr>
          <p:nvPr/>
        </p:nvPicPr>
        <p:blipFill>
          <a:blip r:embed="rId4" cstate="print"/>
          <a:srcRect/>
          <a:stretch>
            <a:fillRect/>
          </a:stretch>
        </p:blipFill>
        <p:spPr bwMode="auto">
          <a:xfrm>
            <a:off x="7668344" y="5931742"/>
            <a:ext cx="1007344" cy="810371"/>
          </a:xfrm>
          <a:prstGeom prst="rect">
            <a:avLst/>
          </a:prstGeom>
          <a:noFill/>
        </p:spPr>
      </p:pic>
    </p:spTree>
    <p:extLst>
      <p:ext uri="{BB962C8B-B14F-4D97-AF65-F5344CB8AC3E}">
        <p14:creationId xmlns:p14="http://schemas.microsoft.com/office/powerpoint/2010/main" val="799772815"/>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9" name="Group 4"/>
          <p:cNvGrpSpPr>
            <a:grpSpLocks/>
          </p:cNvGrpSpPr>
          <p:nvPr/>
        </p:nvGrpSpPr>
        <p:grpSpPr bwMode="auto">
          <a:xfrm rot="11066065">
            <a:off x="2566136" y="3473072"/>
            <a:ext cx="1152128" cy="312613"/>
            <a:chOff x="1952" y="2123"/>
            <a:chExt cx="1437" cy="333"/>
          </a:xfrm>
        </p:grpSpPr>
        <p:sp>
          <p:nvSpPr>
            <p:cNvPr id="120" name="Line 5"/>
            <p:cNvSpPr>
              <a:spLocks noChangeShapeType="1"/>
            </p:cNvSpPr>
            <p:nvPr/>
          </p:nvSpPr>
          <p:spPr bwMode="auto">
            <a:xfrm flipH="1">
              <a:off x="1952" y="2267"/>
              <a:ext cx="189" cy="189"/>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121" name="Line 6"/>
            <p:cNvSpPr>
              <a:spLocks noChangeShapeType="1"/>
            </p:cNvSpPr>
            <p:nvPr/>
          </p:nvSpPr>
          <p:spPr bwMode="auto">
            <a:xfrm>
              <a:off x="2000" y="2123"/>
              <a:ext cx="141" cy="141"/>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nvGrpSpPr>
            <p:cNvPr id="122" name="Group 7"/>
            <p:cNvGrpSpPr>
              <a:grpSpLocks/>
            </p:cNvGrpSpPr>
            <p:nvPr/>
          </p:nvGrpSpPr>
          <p:grpSpPr bwMode="auto">
            <a:xfrm>
              <a:off x="2035" y="2264"/>
              <a:ext cx="1354" cy="0"/>
              <a:chOff x="2035" y="2264"/>
              <a:chExt cx="1354" cy="0"/>
            </a:xfrm>
          </p:grpSpPr>
          <p:sp>
            <p:nvSpPr>
              <p:cNvPr id="123" name="Line 8"/>
              <p:cNvSpPr>
                <a:spLocks noChangeShapeType="1"/>
              </p:cNvSpPr>
              <p:nvPr/>
            </p:nvSpPr>
            <p:spPr bwMode="auto">
              <a:xfrm>
                <a:off x="2035" y="2264"/>
                <a:ext cx="826" cy="0"/>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124" name="Line 9"/>
              <p:cNvSpPr>
                <a:spLocks noChangeShapeType="1"/>
              </p:cNvSpPr>
              <p:nvPr/>
            </p:nvSpPr>
            <p:spPr bwMode="auto">
              <a:xfrm>
                <a:off x="2864" y="2264"/>
                <a:ext cx="525" cy="0"/>
              </a:xfrm>
              <a:prstGeom prst="line">
                <a:avLst/>
              </a:prstGeom>
              <a:noFill/>
              <a:ln w="25400">
                <a:solidFill>
                  <a:srgbClr val="000000"/>
                </a:solidFill>
                <a:prstDash val="dash"/>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grpSp>
      <p:grpSp>
        <p:nvGrpSpPr>
          <p:cNvPr id="113" name="Group 4"/>
          <p:cNvGrpSpPr>
            <a:grpSpLocks/>
          </p:cNvGrpSpPr>
          <p:nvPr/>
        </p:nvGrpSpPr>
        <p:grpSpPr bwMode="auto">
          <a:xfrm rot="10228687">
            <a:off x="2501689" y="2996952"/>
            <a:ext cx="1152128" cy="312613"/>
            <a:chOff x="1952" y="2123"/>
            <a:chExt cx="1437" cy="333"/>
          </a:xfrm>
        </p:grpSpPr>
        <p:sp>
          <p:nvSpPr>
            <p:cNvPr id="114" name="Line 5"/>
            <p:cNvSpPr>
              <a:spLocks noChangeShapeType="1"/>
            </p:cNvSpPr>
            <p:nvPr/>
          </p:nvSpPr>
          <p:spPr bwMode="auto">
            <a:xfrm flipH="1">
              <a:off x="1952" y="2267"/>
              <a:ext cx="189" cy="189"/>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115" name="Line 6"/>
            <p:cNvSpPr>
              <a:spLocks noChangeShapeType="1"/>
            </p:cNvSpPr>
            <p:nvPr/>
          </p:nvSpPr>
          <p:spPr bwMode="auto">
            <a:xfrm>
              <a:off x="2000" y="2123"/>
              <a:ext cx="141" cy="141"/>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nvGrpSpPr>
            <p:cNvPr id="116" name="Group 7"/>
            <p:cNvGrpSpPr>
              <a:grpSpLocks/>
            </p:cNvGrpSpPr>
            <p:nvPr/>
          </p:nvGrpSpPr>
          <p:grpSpPr bwMode="auto">
            <a:xfrm>
              <a:off x="2035" y="2264"/>
              <a:ext cx="1354" cy="0"/>
              <a:chOff x="2035" y="2264"/>
              <a:chExt cx="1354" cy="0"/>
            </a:xfrm>
          </p:grpSpPr>
          <p:sp>
            <p:nvSpPr>
              <p:cNvPr id="117" name="Line 8"/>
              <p:cNvSpPr>
                <a:spLocks noChangeShapeType="1"/>
              </p:cNvSpPr>
              <p:nvPr/>
            </p:nvSpPr>
            <p:spPr bwMode="auto">
              <a:xfrm>
                <a:off x="2035" y="2264"/>
                <a:ext cx="826" cy="0"/>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118" name="Line 9"/>
              <p:cNvSpPr>
                <a:spLocks noChangeShapeType="1"/>
              </p:cNvSpPr>
              <p:nvPr/>
            </p:nvSpPr>
            <p:spPr bwMode="auto">
              <a:xfrm>
                <a:off x="2864" y="2264"/>
                <a:ext cx="525" cy="0"/>
              </a:xfrm>
              <a:prstGeom prst="line">
                <a:avLst/>
              </a:prstGeom>
              <a:noFill/>
              <a:ln w="25400">
                <a:solidFill>
                  <a:srgbClr val="000000"/>
                </a:solidFill>
                <a:prstDash val="dash"/>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grpSp>
      <p:grpSp>
        <p:nvGrpSpPr>
          <p:cNvPr id="89" name="Group 4"/>
          <p:cNvGrpSpPr>
            <a:grpSpLocks/>
          </p:cNvGrpSpPr>
          <p:nvPr/>
        </p:nvGrpSpPr>
        <p:grpSpPr bwMode="auto">
          <a:xfrm rot="10800000">
            <a:off x="2555776" y="3212976"/>
            <a:ext cx="1152128" cy="312613"/>
            <a:chOff x="1952" y="2123"/>
            <a:chExt cx="1437" cy="333"/>
          </a:xfrm>
        </p:grpSpPr>
        <p:sp>
          <p:nvSpPr>
            <p:cNvPr id="90" name="Line 5"/>
            <p:cNvSpPr>
              <a:spLocks noChangeShapeType="1"/>
            </p:cNvSpPr>
            <p:nvPr/>
          </p:nvSpPr>
          <p:spPr bwMode="auto">
            <a:xfrm flipH="1">
              <a:off x="1952" y="2267"/>
              <a:ext cx="189" cy="189"/>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91" name="Line 6"/>
            <p:cNvSpPr>
              <a:spLocks noChangeShapeType="1"/>
            </p:cNvSpPr>
            <p:nvPr/>
          </p:nvSpPr>
          <p:spPr bwMode="auto">
            <a:xfrm>
              <a:off x="2000" y="2123"/>
              <a:ext cx="141" cy="141"/>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nvGrpSpPr>
            <p:cNvPr id="92" name="Group 7"/>
            <p:cNvGrpSpPr>
              <a:grpSpLocks/>
            </p:cNvGrpSpPr>
            <p:nvPr/>
          </p:nvGrpSpPr>
          <p:grpSpPr bwMode="auto">
            <a:xfrm>
              <a:off x="2035" y="2264"/>
              <a:ext cx="1354" cy="0"/>
              <a:chOff x="2035" y="2264"/>
              <a:chExt cx="1354" cy="0"/>
            </a:xfrm>
          </p:grpSpPr>
          <p:sp>
            <p:nvSpPr>
              <p:cNvPr id="93" name="Line 8"/>
              <p:cNvSpPr>
                <a:spLocks noChangeShapeType="1"/>
              </p:cNvSpPr>
              <p:nvPr/>
            </p:nvSpPr>
            <p:spPr bwMode="auto">
              <a:xfrm>
                <a:off x="2035" y="2264"/>
                <a:ext cx="826" cy="0"/>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94" name="Line 9"/>
              <p:cNvSpPr>
                <a:spLocks noChangeShapeType="1"/>
              </p:cNvSpPr>
              <p:nvPr/>
            </p:nvSpPr>
            <p:spPr bwMode="auto">
              <a:xfrm>
                <a:off x="2864" y="2264"/>
                <a:ext cx="525" cy="0"/>
              </a:xfrm>
              <a:prstGeom prst="line">
                <a:avLst/>
              </a:prstGeom>
              <a:noFill/>
              <a:ln w="25400">
                <a:solidFill>
                  <a:srgbClr val="000000"/>
                </a:solidFill>
                <a:prstDash val="dash"/>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grpSp>
      <p:grpSp>
        <p:nvGrpSpPr>
          <p:cNvPr id="74" name="Group 4"/>
          <p:cNvGrpSpPr>
            <a:grpSpLocks/>
          </p:cNvGrpSpPr>
          <p:nvPr/>
        </p:nvGrpSpPr>
        <p:grpSpPr bwMode="auto">
          <a:xfrm rot="10800000">
            <a:off x="2546549" y="2060848"/>
            <a:ext cx="1152128" cy="312613"/>
            <a:chOff x="1952" y="2123"/>
            <a:chExt cx="1437" cy="333"/>
          </a:xfrm>
        </p:grpSpPr>
        <p:sp>
          <p:nvSpPr>
            <p:cNvPr id="75" name="Line 5"/>
            <p:cNvSpPr>
              <a:spLocks noChangeShapeType="1"/>
            </p:cNvSpPr>
            <p:nvPr/>
          </p:nvSpPr>
          <p:spPr bwMode="auto">
            <a:xfrm flipH="1">
              <a:off x="1952" y="2267"/>
              <a:ext cx="189" cy="189"/>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76" name="Line 6"/>
            <p:cNvSpPr>
              <a:spLocks noChangeShapeType="1"/>
            </p:cNvSpPr>
            <p:nvPr/>
          </p:nvSpPr>
          <p:spPr bwMode="auto">
            <a:xfrm>
              <a:off x="2000" y="2123"/>
              <a:ext cx="141" cy="141"/>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nvGrpSpPr>
            <p:cNvPr id="77" name="Group 7"/>
            <p:cNvGrpSpPr>
              <a:grpSpLocks/>
            </p:cNvGrpSpPr>
            <p:nvPr/>
          </p:nvGrpSpPr>
          <p:grpSpPr bwMode="auto">
            <a:xfrm>
              <a:off x="2035" y="2264"/>
              <a:ext cx="1354" cy="0"/>
              <a:chOff x="2035" y="2264"/>
              <a:chExt cx="1354" cy="0"/>
            </a:xfrm>
          </p:grpSpPr>
          <p:sp>
            <p:nvSpPr>
              <p:cNvPr id="78" name="Line 8"/>
              <p:cNvSpPr>
                <a:spLocks noChangeShapeType="1"/>
              </p:cNvSpPr>
              <p:nvPr/>
            </p:nvSpPr>
            <p:spPr bwMode="auto">
              <a:xfrm>
                <a:off x="2035" y="2264"/>
                <a:ext cx="826" cy="0"/>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79" name="Line 9"/>
              <p:cNvSpPr>
                <a:spLocks noChangeShapeType="1"/>
              </p:cNvSpPr>
              <p:nvPr/>
            </p:nvSpPr>
            <p:spPr bwMode="auto">
              <a:xfrm>
                <a:off x="2864" y="2264"/>
                <a:ext cx="525" cy="0"/>
              </a:xfrm>
              <a:prstGeom prst="line">
                <a:avLst/>
              </a:prstGeom>
              <a:noFill/>
              <a:ln w="25400">
                <a:solidFill>
                  <a:srgbClr val="000000"/>
                </a:solidFill>
                <a:prstDash val="dash"/>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grpSp>
      <p:grpSp>
        <p:nvGrpSpPr>
          <p:cNvPr id="44" name="Group 4"/>
          <p:cNvGrpSpPr>
            <a:grpSpLocks/>
          </p:cNvGrpSpPr>
          <p:nvPr/>
        </p:nvGrpSpPr>
        <p:grpSpPr bwMode="auto">
          <a:xfrm>
            <a:off x="5021065" y="1628800"/>
            <a:ext cx="1152128" cy="312613"/>
            <a:chOff x="1952" y="2123"/>
            <a:chExt cx="1437" cy="333"/>
          </a:xfrm>
        </p:grpSpPr>
        <p:sp>
          <p:nvSpPr>
            <p:cNvPr id="45" name="Line 5"/>
            <p:cNvSpPr>
              <a:spLocks noChangeShapeType="1"/>
            </p:cNvSpPr>
            <p:nvPr/>
          </p:nvSpPr>
          <p:spPr bwMode="auto">
            <a:xfrm flipH="1">
              <a:off x="1952" y="2267"/>
              <a:ext cx="189" cy="189"/>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46" name="Line 6"/>
            <p:cNvSpPr>
              <a:spLocks noChangeShapeType="1"/>
            </p:cNvSpPr>
            <p:nvPr/>
          </p:nvSpPr>
          <p:spPr bwMode="auto">
            <a:xfrm>
              <a:off x="2000" y="2123"/>
              <a:ext cx="141" cy="141"/>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nvGrpSpPr>
            <p:cNvPr id="47" name="Group 7"/>
            <p:cNvGrpSpPr>
              <a:grpSpLocks/>
            </p:cNvGrpSpPr>
            <p:nvPr/>
          </p:nvGrpSpPr>
          <p:grpSpPr bwMode="auto">
            <a:xfrm>
              <a:off x="2035" y="2264"/>
              <a:ext cx="1354" cy="0"/>
              <a:chOff x="2035" y="2264"/>
              <a:chExt cx="1354" cy="0"/>
            </a:xfrm>
          </p:grpSpPr>
          <p:sp>
            <p:nvSpPr>
              <p:cNvPr id="48" name="Line 8"/>
              <p:cNvSpPr>
                <a:spLocks noChangeShapeType="1"/>
              </p:cNvSpPr>
              <p:nvPr/>
            </p:nvSpPr>
            <p:spPr bwMode="auto">
              <a:xfrm>
                <a:off x="2035" y="2264"/>
                <a:ext cx="826" cy="0"/>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49" name="Line 9"/>
              <p:cNvSpPr>
                <a:spLocks noChangeShapeType="1"/>
              </p:cNvSpPr>
              <p:nvPr/>
            </p:nvSpPr>
            <p:spPr bwMode="auto">
              <a:xfrm>
                <a:off x="2864" y="2264"/>
                <a:ext cx="525" cy="0"/>
              </a:xfrm>
              <a:prstGeom prst="line">
                <a:avLst/>
              </a:prstGeom>
              <a:noFill/>
              <a:ln w="25400">
                <a:solidFill>
                  <a:srgbClr val="000000"/>
                </a:solidFill>
                <a:prstDash val="dash"/>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grpSp>
      <p:sp>
        <p:nvSpPr>
          <p:cNvPr id="305173" name="Rectangle 21"/>
          <p:cNvSpPr>
            <a:spLocks noGrp="1" noChangeArrowheads="1"/>
          </p:cNvSpPr>
          <p:nvPr>
            <p:ph type="title" idx="4294967295"/>
          </p:nvPr>
        </p:nvSpPr>
        <p:spPr>
          <a:xfrm>
            <a:off x="395536" y="116632"/>
            <a:ext cx="7200900" cy="763587"/>
          </a:xfrm>
        </p:spPr>
        <p:txBody>
          <a:bodyPr/>
          <a:lstStyle/>
          <a:p>
            <a:r>
              <a:rPr lang="en-US" altLang="en-US" dirty="0" err="1"/>
              <a:t>Dimensão</a:t>
            </a:r>
            <a:r>
              <a:rPr lang="en-US" altLang="en-US" dirty="0"/>
              <a:t> de Tempo </a:t>
            </a:r>
            <a:r>
              <a:rPr lang="mr-IN" altLang="en-US" dirty="0"/>
              <a:t>–</a:t>
            </a:r>
            <a:r>
              <a:rPr lang="en-US" altLang="en-US" dirty="0"/>
              <a:t> Role Playing</a:t>
            </a:r>
          </a:p>
        </p:txBody>
      </p:sp>
      <p:sp>
        <p:nvSpPr>
          <p:cNvPr id="12" name="TextBox 11"/>
          <p:cNvSpPr txBox="1"/>
          <p:nvPr/>
        </p:nvSpPr>
        <p:spPr>
          <a:xfrm>
            <a:off x="683568" y="4797152"/>
            <a:ext cx="7704856" cy="830997"/>
          </a:xfrm>
          <a:prstGeom prst="rect">
            <a:avLst/>
          </a:prstGeom>
          <a:noFill/>
        </p:spPr>
        <p:txBody>
          <a:bodyPr wrap="square" rtlCol="0">
            <a:spAutoFit/>
          </a:bodyPr>
          <a:lstStyle/>
          <a:p>
            <a:r>
              <a:rPr lang="en-US" sz="1600" dirty="0"/>
              <a:t>Role Playing</a:t>
            </a:r>
          </a:p>
          <a:p>
            <a:pPr marL="285750" indent="-285750">
              <a:buFont typeface="Arial"/>
              <a:buChar char="•"/>
            </a:pPr>
            <a:r>
              <a:rPr lang="en-US" sz="1600" b="0" dirty="0" err="1"/>
              <a:t>Dimensões</a:t>
            </a:r>
            <a:r>
              <a:rPr lang="en-US" sz="1600" b="0" dirty="0"/>
              <a:t> com </a:t>
            </a:r>
            <a:r>
              <a:rPr lang="en-US" sz="1600" b="0" dirty="0" err="1"/>
              <a:t>papéis</a:t>
            </a:r>
            <a:r>
              <a:rPr lang="en-US" sz="1600" b="0" dirty="0"/>
              <a:t> </a:t>
            </a:r>
            <a:r>
              <a:rPr lang="en-US" sz="1600" b="0" dirty="0" err="1"/>
              <a:t>em</a:t>
            </a:r>
            <a:r>
              <a:rPr lang="en-US" sz="1600" b="0" dirty="0"/>
              <a:t> DW, </a:t>
            </a:r>
            <a:r>
              <a:rPr lang="en-US" sz="1600" b="0" dirty="0" err="1"/>
              <a:t>são</a:t>
            </a:r>
            <a:r>
              <a:rPr lang="en-US" sz="1600" b="0" dirty="0"/>
              <a:t> </a:t>
            </a:r>
            <a:r>
              <a:rPr lang="en-US" sz="1600" b="0" dirty="0" err="1"/>
              <a:t>situações</a:t>
            </a:r>
            <a:r>
              <a:rPr lang="en-US" sz="1600" b="0" dirty="0"/>
              <a:t> </a:t>
            </a:r>
            <a:r>
              <a:rPr lang="en-US" sz="1600" b="0" dirty="0" err="1"/>
              <a:t>onde</a:t>
            </a:r>
            <a:r>
              <a:rPr lang="en-US" sz="1600" b="0" dirty="0"/>
              <a:t> </a:t>
            </a:r>
            <a:r>
              <a:rPr lang="en-US" sz="1600" b="0" dirty="0" err="1"/>
              <a:t>uma</a:t>
            </a:r>
            <a:r>
              <a:rPr lang="en-US" sz="1600" b="0" dirty="0"/>
              <a:t> </a:t>
            </a:r>
            <a:r>
              <a:rPr lang="en-US" sz="1600" b="0" dirty="0" err="1"/>
              <a:t>unica</a:t>
            </a:r>
            <a:r>
              <a:rPr lang="en-US" sz="1600" b="0" dirty="0"/>
              <a:t> </a:t>
            </a:r>
            <a:r>
              <a:rPr lang="en-US" sz="1600" b="0" dirty="0" err="1"/>
              <a:t>dimensão</a:t>
            </a:r>
            <a:r>
              <a:rPr lang="en-US" sz="1600" b="0" dirty="0"/>
              <a:t> </a:t>
            </a:r>
            <a:r>
              <a:rPr lang="en-US" sz="1600" b="0" dirty="0" err="1"/>
              <a:t>aparece</a:t>
            </a:r>
            <a:r>
              <a:rPr lang="en-US" sz="1600" b="0" dirty="0"/>
              <a:t> </a:t>
            </a:r>
            <a:r>
              <a:rPr lang="en-US" sz="1600" b="0" dirty="0" err="1"/>
              <a:t>várias</a:t>
            </a:r>
            <a:r>
              <a:rPr lang="en-US" sz="1600" b="0" dirty="0"/>
              <a:t> </a:t>
            </a:r>
            <a:r>
              <a:rPr lang="en-US" sz="1600" b="0" dirty="0" err="1"/>
              <a:t>vezes</a:t>
            </a:r>
            <a:r>
              <a:rPr lang="en-US" sz="1600" b="0" dirty="0"/>
              <a:t> </a:t>
            </a:r>
            <a:r>
              <a:rPr lang="en-US" sz="1600" b="0" dirty="0" err="1"/>
              <a:t>na</a:t>
            </a:r>
            <a:r>
              <a:rPr lang="en-US" sz="1600" b="0" dirty="0"/>
              <a:t> </a:t>
            </a:r>
            <a:r>
              <a:rPr lang="en-US" sz="1600" b="0" dirty="0" err="1"/>
              <a:t>mesma</a:t>
            </a:r>
            <a:r>
              <a:rPr lang="en-US" sz="1600" b="0" dirty="0"/>
              <a:t> </a:t>
            </a:r>
            <a:r>
              <a:rPr lang="en-US" sz="1600" b="0" dirty="0" err="1"/>
              <a:t>tabela</a:t>
            </a:r>
            <a:r>
              <a:rPr lang="en-US" sz="1600" b="0" dirty="0"/>
              <a:t> de </a:t>
            </a:r>
            <a:r>
              <a:rPr lang="en-US" sz="1600" b="0" dirty="0" err="1"/>
              <a:t>fatos</a:t>
            </a:r>
            <a:r>
              <a:rPr lang="en-US" sz="1600" b="0" dirty="0"/>
              <a:t>.</a:t>
            </a:r>
          </a:p>
        </p:txBody>
      </p:sp>
      <p:grpSp>
        <p:nvGrpSpPr>
          <p:cNvPr id="31" name="Group 30"/>
          <p:cNvGrpSpPr/>
          <p:nvPr/>
        </p:nvGrpSpPr>
        <p:grpSpPr>
          <a:xfrm>
            <a:off x="6002933" y="1268760"/>
            <a:ext cx="1449387" cy="648072"/>
            <a:chOff x="3995936" y="2060848"/>
            <a:chExt cx="1449387" cy="648072"/>
          </a:xfrm>
        </p:grpSpPr>
        <p:sp>
          <p:nvSpPr>
            <p:cNvPr id="32" name="Freeform 11"/>
            <p:cNvSpPr>
              <a:spLocks/>
            </p:cNvSpPr>
            <p:nvPr/>
          </p:nvSpPr>
          <p:spPr bwMode="blackWhite">
            <a:xfrm>
              <a:off x="3995936" y="2060848"/>
              <a:ext cx="1449387" cy="648072"/>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66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33" name="Rectangle 13"/>
            <p:cNvSpPr>
              <a:spLocks noChangeArrowheads="1"/>
            </p:cNvSpPr>
            <p:nvPr/>
          </p:nvSpPr>
          <p:spPr bwMode="auto">
            <a:xfrm>
              <a:off x="3995936" y="2060848"/>
              <a:ext cx="1373187" cy="5854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800" dirty="0">
                  <a:solidFill>
                    <a:srgbClr val="000000"/>
                  </a:solidFill>
                  <a:latin typeface="Arial" panose="020B0604020202020204" pitchFamily="34" charset="0"/>
                </a:rPr>
                <a:t>RETAIL</a:t>
              </a:r>
            </a:p>
            <a:p>
              <a:pPr algn="ctr" eaLnBrk="0" hangingPunct="0"/>
              <a:r>
                <a:rPr lang="en-US" altLang="en-US" sz="1400" dirty="0">
                  <a:solidFill>
                    <a:srgbClr val="000000"/>
                  </a:solidFill>
                  <a:latin typeface="Arial" panose="020B0604020202020204" pitchFamily="34" charset="0"/>
                </a:rPr>
                <a:t>     </a:t>
              </a:r>
            </a:p>
          </p:txBody>
        </p:sp>
      </p:grpSp>
      <p:grpSp>
        <p:nvGrpSpPr>
          <p:cNvPr id="50" name="Group 4"/>
          <p:cNvGrpSpPr>
            <a:grpSpLocks/>
          </p:cNvGrpSpPr>
          <p:nvPr/>
        </p:nvGrpSpPr>
        <p:grpSpPr bwMode="auto">
          <a:xfrm>
            <a:off x="5021065" y="2276872"/>
            <a:ext cx="1152128" cy="312613"/>
            <a:chOff x="1952" y="2123"/>
            <a:chExt cx="1437" cy="333"/>
          </a:xfrm>
        </p:grpSpPr>
        <p:sp>
          <p:nvSpPr>
            <p:cNvPr id="51" name="Line 5"/>
            <p:cNvSpPr>
              <a:spLocks noChangeShapeType="1"/>
            </p:cNvSpPr>
            <p:nvPr/>
          </p:nvSpPr>
          <p:spPr bwMode="auto">
            <a:xfrm flipH="1">
              <a:off x="1952" y="2267"/>
              <a:ext cx="189" cy="189"/>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52" name="Line 6"/>
            <p:cNvSpPr>
              <a:spLocks noChangeShapeType="1"/>
            </p:cNvSpPr>
            <p:nvPr/>
          </p:nvSpPr>
          <p:spPr bwMode="auto">
            <a:xfrm>
              <a:off x="2000" y="2123"/>
              <a:ext cx="141" cy="141"/>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nvGrpSpPr>
            <p:cNvPr id="53" name="Group 7"/>
            <p:cNvGrpSpPr>
              <a:grpSpLocks/>
            </p:cNvGrpSpPr>
            <p:nvPr/>
          </p:nvGrpSpPr>
          <p:grpSpPr bwMode="auto">
            <a:xfrm>
              <a:off x="2035" y="2264"/>
              <a:ext cx="1354" cy="0"/>
              <a:chOff x="2035" y="2264"/>
              <a:chExt cx="1354" cy="0"/>
            </a:xfrm>
          </p:grpSpPr>
          <p:sp>
            <p:nvSpPr>
              <p:cNvPr id="54" name="Line 8"/>
              <p:cNvSpPr>
                <a:spLocks noChangeShapeType="1"/>
              </p:cNvSpPr>
              <p:nvPr/>
            </p:nvSpPr>
            <p:spPr bwMode="auto">
              <a:xfrm>
                <a:off x="2035" y="2264"/>
                <a:ext cx="826" cy="0"/>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55" name="Line 9"/>
              <p:cNvSpPr>
                <a:spLocks noChangeShapeType="1"/>
              </p:cNvSpPr>
              <p:nvPr/>
            </p:nvSpPr>
            <p:spPr bwMode="auto">
              <a:xfrm>
                <a:off x="2864" y="2264"/>
                <a:ext cx="525" cy="0"/>
              </a:xfrm>
              <a:prstGeom prst="line">
                <a:avLst/>
              </a:prstGeom>
              <a:noFill/>
              <a:ln w="25400">
                <a:solidFill>
                  <a:srgbClr val="000000"/>
                </a:solidFill>
                <a:prstDash val="dash"/>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grpSp>
      <p:grpSp>
        <p:nvGrpSpPr>
          <p:cNvPr id="56" name="Group 4"/>
          <p:cNvGrpSpPr>
            <a:grpSpLocks/>
          </p:cNvGrpSpPr>
          <p:nvPr/>
        </p:nvGrpSpPr>
        <p:grpSpPr bwMode="auto">
          <a:xfrm>
            <a:off x="5021065" y="3068960"/>
            <a:ext cx="1152128" cy="312613"/>
            <a:chOff x="1952" y="2123"/>
            <a:chExt cx="1437" cy="333"/>
          </a:xfrm>
        </p:grpSpPr>
        <p:sp>
          <p:nvSpPr>
            <p:cNvPr id="57" name="Line 5"/>
            <p:cNvSpPr>
              <a:spLocks noChangeShapeType="1"/>
            </p:cNvSpPr>
            <p:nvPr/>
          </p:nvSpPr>
          <p:spPr bwMode="auto">
            <a:xfrm flipH="1">
              <a:off x="1952" y="2267"/>
              <a:ext cx="189" cy="189"/>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58" name="Line 6"/>
            <p:cNvSpPr>
              <a:spLocks noChangeShapeType="1"/>
            </p:cNvSpPr>
            <p:nvPr/>
          </p:nvSpPr>
          <p:spPr bwMode="auto">
            <a:xfrm>
              <a:off x="2000" y="2123"/>
              <a:ext cx="141" cy="141"/>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nvGrpSpPr>
            <p:cNvPr id="59" name="Group 7"/>
            <p:cNvGrpSpPr>
              <a:grpSpLocks/>
            </p:cNvGrpSpPr>
            <p:nvPr/>
          </p:nvGrpSpPr>
          <p:grpSpPr bwMode="auto">
            <a:xfrm>
              <a:off x="2035" y="2264"/>
              <a:ext cx="1354" cy="0"/>
              <a:chOff x="2035" y="2264"/>
              <a:chExt cx="1354" cy="0"/>
            </a:xfrm>
          </p:grpSpPr>
          <p:sp>
            <p:nvSpPr>
              <p:cNvPr id="60" name="Line 8"/>
              <p:cNvSpPr>
                <a:spLocks noChangeShapeType="1"/>
              </p:cNvSpPr>
              <p:nvPr/>
            </p:nvSpPr>
            <p:spPr bwMode="auto">
              <a:xfrm>
                <a:off x="2035" y="2264"/>
                <a:ext cx="826" cy="0"/>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61" name="Line 9"/>
              <p:cNvSpPr>
                <a:spLocks noChangeShapeType="1"/>
              </p:cNvSpPr>
              <p:nvPr/>
            </p:nvSpPr>
            <p:spPr bwMode="auto">
              <a:xfrm>
                <a:off x="2864" y="2264"/>
                <a:ext cx="525" cy="0"/>
              </a:xfrm>
              <a:prstGeom prst="line">
                <a:avLst/>
              </a:prstGeom>
              <a:noFill/>
              <a:ln w="25400">
                <a:solidFill>
                  <a:srgbClr val="000000"/>
                </a:solidFill>
                <a:prstDash val="dash"/>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grpSp>
      <p:grpSp>
        <p:nvGrpSpPr>
          <p:cNvPr id="3" name="Group 2"/>
          <p:cNvGrpSpPr/>
          <p:nvPr/>
        </p:nvGrpSpPr>
        <p:grpSpPr>
          <a:xfrm>
            <a:off x="3626669" y="1484783"/>
            <a:ext cx="1449387" cy="2853092"/>
            <a:chOff x="3995936" y="1944078"/>
            <a:chExt cx="1449387" cy="2313318"/>
          </a:xfrm>
        </p:grpSpPr>
        <p:sp>
          <p:nvSpPr>
            <p:cNvPr id="26" name="Freeform 11"/>
            <p:cNvSpPr>
              <a:spLocks/>
            </p:cNvSpPr>
            <p:nvPr/>
          </p:nvSpPr>
          <p:spPr bwMode="blackWhite">
            <a:xfrm>
              <a:off x="3995936" y="1944078"/>
              <a:ext cx="1449387" cy="2277010"/>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66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28" name="Rectangle 13"/>
            <p:cNvSpPr>
              <a:spLocks noChangeArrowheads="1"/>
            </p:cNvSpPr>
            <p:nvPr/>
          </p:nvSpPr>
          <p:spPr bwMode="auto">
            <a:xfrm>
              <a:off x="3995936" y="2060848"/>
              <a:ext cx="1373187" cy="219654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800" dirty="0">
                  <a:solidFill>
                    <a:srgbClr val="000000"/>
                  </a:solidFill>
                  <a:latin typeface="Arial" panose="020B0604020202020204" pitchFamily="34" charset="0"/>
                </a:rPr>
                <a:t>SALES FACT</a:t>
              </a:r>
            </a:p>
            <a:p>
              <a:pPr algn="ctr" eaLnBrk="0" hangingPunct="0"/>
              <a:endParaRPr lang="en-US" altLang="en-US" sz="1800" dirty="0">
                <a:solidFill>
                  <a:srgbClr val="000000"/>
                </a:solidFill>
                <a:latin typeface="Arial" panose="020B0604020202020204" pitchFamily="34" charset="0"/>
              </a:endParaRPr>
            </a:p>
            <a:p>
              <a:pPr algn="ctr" eaLnBrk="0" hangingPunct="0"/>
              <a:endParaRPr lang="en-US" altLang="en-US" sz="1800" dirty="0">
                <a:solidFill>
                  <a:srgbClr val="000000"/>
                </a:solidFill>
                <a:latin typeface="Arial" panose="020B0604020202020204" pitchFamily="34" charset="0"/>
              </a:endParaRPr>
            </a:p>
            <a:p>
              <a:pPr algn="ctr" eaLnBrk="0" hangingPunct="0"/>
              <a:r>
                <a:rPr lang="en-US" altLang="en-US" sz="1400" dirty="0">
                  <a:solidFill>
                    <a:srgbClr val="000000"/>
                  </a:solidFill>
                  <a:latin typeface="Arial" panose="020B0604020202020204" pitchFamily="34" charset="0"/>
                </a:rPr>
                <a:t>Invoice Date</a:t>
              </a:r>
            </a:p>
            <a:p>
              <a:pPr algn="ctr" eaLnBrk="0" hangingPunct="0"/>
              <a:r>
                <a:rPr lang="en-US" altLang="en-US" sz="1400" dirty="0">
                  <a:solidFill>
                    <a:srgbClr val="000000"/>
                  </a:solidFill>
                  <a:latin typeface="Arial" panose="020B0604020202020204" pitchFamily="34" charset="0"/>
                </a:rPr>
                <a:t>Delivery Date</a:t>
              </a:r>
            </a:p>
            <a:p>
              <a:pPr algn="ctr" eaLnBrk="0" hangingPunct="0"/>
              <a:r>
                <a:rPr lang="en-US" altLang="en-US" sz="1400" dirty="0">
                  <a:solidFill>
                    <a:srgbClr val="000000"/>
                  </a:solidFill>
                  <a:latin typeface="Arial" panose="020B0604020202020204" pitchFamily="34" charset="0"/>
                </a:rPr>
                <a:t>Order Date</a:t>
              </a:r>
            </a:p>
            <a:p>
              <a:pPr algn="ctr" eaLnBrk="0" hangingPunct="0"/>
              <a:r>
                <a:rPr lang="en-US" altLang="en-US" sz="1400" dirty="0">
                  <a:solidFill>
                    <a:srgbClr val="000000"/>
                  </a:solidFill>
                  <a:latin typeface="Arial" panose="020B0604020202020204" pitchFamily="34" charset="0"/>
                </a:rPr>
                <a:t>.</a:t>
              </a:r>
            </a:p>
            <a:p>
              <a:pPr algn="ctr" eaLnBrk="0" hangingPunct="0"/>
              <a:r>
                <a:rPr lang="en-US" altLang="en-US" sz="1400" dirty="0">
                  <a:solidFill>
                    <a:srgbClr val="000000"/>
                  </a:solidFill>
                  <a:latin typeface="Arial" panose="020B0604020202020204" pitchFamily="34" charset="0"/>
                </a:rPr>
                <a:t>.</a:t>
              </a:r>
            </a:p>
            <a:p>
              <a:pPr algn="ctr" eaLnBrk="0" hangingPunct="0"/>
              <a:r>
                <a:rPr lang="en-US" altLang="en-US" sz="1400" dirty="0">
                  <a:solidFill>
                    <a:srgbClr val="000000"/>
                  </a:solidFill>
                  <a:latin typeface="Arial" panose="020B0604020202020204" pitchFamily="34" charset="0"/>
                </a:rPr>
                <a:t>.</a:t>
              </a:r>
            </a:p>
            <a:p>
              <a:pPr algn="ctr" eaLnBrk="0" hangingPunct="0"/>
              <a:r>
                <a:rPr lang="en-US" altLang="en-US" sz="1400" dirty="0">
                  <a:solidFill>
                    <a:srgbClr val="000000"/>
                  </a:solidFill>
                  <a:latin typeface="Arial" panose="020B0604020202020204" pitchFamily="34" charset="0"/>
                </a:rPr>
                <a:t>     </a:t>
              </a:r>
            </a:p>
          </p:txBody>
        </p:sp>
      </p:grpSp>
      <p:grpSp>
        <p:nvGrpSpPr>
          <p:cNvPr id="35" name="Group 34"/>
          <p:cNvGrpSpPr/>
          <p:nvPr/>
        </p:nvGrpSpPr>
        <p:grpSpPr>
          <a:xfrm>
            <a:off x="6002933" y="2084851"/>
            <a:ext cx="1449387" cy="648072"/>
            <a:chOff x="3995936" y="2060848"/>
            <a:chExt cx="1449387" cy="648072"/>
          </a:xfrm>
        </p:grpSpPr>
        <p:sp>
          <p:nvSpPr>
            <p:cNvPr id="36" name="Freeform 11"/>
            <p:cNvSpPr>
              <a:spLocks/>
            </p:cNvSpPr>
            <p:nvPr/>
          </p:nvSpPr>
          <p:spPr bwMode="blackWhite">
            <a:xfrm>
              <a:off x="3995936" y="2060848"/>
              <a:ext cx="1449387" cy="648072"/>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66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37" name="Rectangle 13"/>
            <p:cNvSpPr>
              <a:spLocks noChangeArrowheads="1"/>
            </p:cNvSpPr>
            <p:nvPr/>
          </p:nvSpPr>
          <p:spPr bwMode="auto">
            <a:xfrm>
              <a:off x="3995936" y="2060848"/>
              <a:ext cx="1373187" cy="5854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800" dirty="0">
                  <a:solidFill>
                    <a:srgbClr val="000000"/>
                  </a:solidFill>
                  <a:latin typeface="Arial" panose="020B0604020202020204" pitchFamily="34" charset="0"/>
                </a:rPr>
                <a:t>CLIENT</a:t>
              </a:r>
            </a:p>
            <a:p>
              <a:pPr algn="ctr" eaLnBrk="0" hangingPunct="0"/>
              <a:r>
                <a:rPr lang="en-US" altLang="en-US" sz="1400" dirty="0">
                  <a:solidFill>
                    <a:srgbClr val="000000"/>
                  </a:solidFill>
                  <a:latin typeface="Arial" panose="020B0604020202020204" pitchFamily="34" charset="0"/>
                </a:rPr>
                <a:t>     </a:t>
              </a:r>
            </a:p>
          </p:txBody>
        </p:sp>
      </p:grpSp>
      <p:grpSp>
        <p:nvGrpSpPr>
          <p:cNvPr id="38" name="Group 37"/>
          <p:cNvGrpSpPr/>
          <p:nvPr/>
        </p:nvGrpSpPr>
        <p:grpSpPr>
          <a:xfrm>
            <a:off x="6002933" y="2900942"/>
            <a:ext cx="1521395" cy="648072"/>
            <a:chOff x="3995936" y="2060848"/>
            <a:chExt cx="1521395" cy="648072"/>
          </a:xfrm>
        </p:grpSpPr>
        <p:sp>
          <p:nvSpPr>
            <p:cNvPr id="39" name="Freeform 11"/>
            <p:cNvSpPr>
              <a:spLocks/>
            </p:cNvSpPr>
            <p:nvPr/>
          </p:nvSpPr>
          <p:spPr bwMode="blackWhite">
            <a:xfrm>
              <a:off x="3995936" y="2060848"/>
              <a:ext cx="1449387" cy="648072"/>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66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40" name="Rectangle 13"/>
            <p:cNvSpPr>
              <a:spLocks noChangeArrowheads="1"/>
            </p:cNvSpPr>
            <p:nvPr/>
          </p:nvSpPr>
          <p:spPr bwMode="auto">
            <a:xfrm>
              <a:off x="3995936" y="2060848"/>
              <a:ext cx="1521395" cy="5854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800" dirty="0">
                  <a:solidFill>
                    <a:srgbClr val="000000"/>
                  </a:solidFill>
                  <a:latin typeface="Arial" panose="020B0604020202020204" pitchFamily="34" charset="0"/>
                </a:rPr>
                <a:t>EMPLOYEE</a:t>
              </a:r>
            </a:p>
            <a:p>
              <a:pPr algn="ctr" eaLnBrk="0" hangingPunct="0"/>
              <a:r>
                <a:rPr lang="en-US" altLang="en-US" sz="1400" dirty="0">
                  <a:solidFill>
                    <a:srgbClr val="000000"/>
                  </a:solidFill>
                  <a:latin typeface="Arial" panose="020B0604020202020204" pitchFamily="34" charset="0"/>
                </a:rPr>
                <a:t>     </a:t>
              </a:r>
            </a:p>
          </p:txBody>
        </p:sp>
      </p:grpSp>
      <p:grpSp>
        <p:nvGrpSpPr>
          <p:cNvPr id="68" name="Group 4"/>
          <p:cNvGrpSpPr>
            <a:grpSpLocks/>
          </p:cNvGrpSpPr>
          <p:nvPr/>
        </p:nvGrpSpPr>
        <p:grpSpPr bwMode="auto">
          <a:xfrm>
            <a:off x="5021065" y="3789040"/>
            <a:ext cx="1152128" cy="312613"/>
            <a:chOff x="1952" y="2123"/>
            <a:chExt cx="1437" cy="333"/>
          </a:xfrm>
        </p:grpSpPr>
        <p:sp>
          <p:nvSpPr>
            <p:cNvPr id="69" name="Line 5"/>
            <p:cNvSpPr>
              <a:spLocks noChangeShapeType="1"/>
            </p:cNvSpPr>
            <p:nvPr/>
          </p:nvSpPr>
          <p:spPr bwMode="auto">
            <a:xfrm flipH="1">
              <a:off x="1952" y="2267"/>
              <a:ext cx="189" cy="189"/>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70" name="Line 6"/>
            <p:cNvSpPr>
              <a:spLocks noChangeShapeType="1"/>
            </p:cNvSpPr>
            <p:nvPr/>
          </p:nvSpPr>
          <p:spPr bwMode="auto">
            <a:xfrm>
              <a:off x="2000" y="2123"/>
              <a:ext cx="141" cy="141"/>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nvGrpSpPr>
            <p:cNvPr id="71" name="Group 7"/>
            <p:cNvGrpSpPr>
              <a:grpSpLocks/>
            </p:cNvGrpSpPr>
            <p:nvPr/>
          </p:nvGrpSpPr>
          <p:grpSpPr bwMode="auto">
            <a:xfrm>
              <a:off x="2035" y="2264"/>
              <a:ext cx="1354" cy="0"/>
              <a:chOff x="2035" y="2264"/>
              <a:chExt cx="1354" cy="0"/>
            </a:xfrm>
          </p:grpSpPr>
          <p:sp>
            <p:nvSpPr>
              <p:cNvPr id="72" name="Line 8"/>
              <p:cNvSpPr>
                <a:spLocks noChangeShapeType="1"/>
              </p:cNvSpPr>
              <p:nvPr/>
            </p:nvSpPr>
            <p:spPr bwMode="auto">
              <a:xfrm>
                <a:off x="2035" y="2264"/>
                <a:ext cx="826" cy="0"/>
              </a:xfrm>
              <a:prstGeom prst="line">
                <a:avLst/>
              </a:prstGeom>
              <a:noFill/>
              <a:ln w="254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73" name="Line 9"/>
              <p:cNvSpPr>
                <a:spLocks noChangeShapeType="1"/>
              </p:cNvSpPr>
              <p:nvPr/>
            </p:nvSpPr>
            <p:spPr bwMode="auto">
              <a:xfrm>
                <a:off x="2864" y="2264"/>
                <a:ext cx="525" cy="0"/>
              </a:xfrm>
              <a:prstGeom prst="line">
                <a:avLst/>
              </a:prstGeom>
              <a:noFill/>
              <a:ln w="25400">
                <a:solidFill>
                  <a:srgbClr val="000000"/>
                </a:solidFill>
                <a:prstDash val="dash"/>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grpSp>
      </p:grpSp>
      <p:grpSp>
        <p:nvGrpSpPr>
          <p:cNvPr id="41" name="Group 40"/>
          <p:cNvGrpSpPr/>
          <p:nvPr/>
        </p:nvGrpSpPr>
        <p:grpSpPr>
          <a:xfrm>
            <a:off x="6002933" y="3717032"/>
            <a:ext cx="1449387" cy="648072"/>
            <a:chOff x="3995936" y="2060848"/>
            <a:chExt cx="1449387" cy="648072"/>
          </a:xfrm>
        </p:grpSpPr>
        <p:sp>
          <p:nvSpPr>
            <p:cNvPr id="42" name="Freeform 11"/>
            <p:cNvSpPr>
              <a:spLocks/>
            </p:cNvSpPr>
            <p:nvPr/>
          </p:nvSpPr>
          <p:spPr bwMode="blackWhite">
            <a:xfrm>
              <a:off x="3995936" y="2060848"/>
              <a:ext cx="1449387" cy="648072"/>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66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43" name="Rectangle 13"/>
            <p:cNvSpPr>
              <a:spLocks noChangeArrowheads="1"/>
            </p:cNvSpPr>
            <p:nvPr/>
          </p:nvSpPr>
          <p:spPr bwMode="auto">
            <a:xfrm>
              <a:off x="3995936" y="2060848"/>
              <a:ext cx="1373187" cy="5854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800" dirty="0">
                  <a:solidFill>
                    <a:srgbClr val="000000"/>
                  </a:solidFill>
                  <a:latin typeface="Arial" panose="020B0604020202020204" pitchFamily="34" charset="0"/>
                </a:rPr>
                <a:t>PHONE</a:t>
              </a:r>
            </a:p>
            <a:p>
              <a:pPr algn="ctr" eaLnBrk="0" hangingPunct="0"/>
              <a:r>
                <a:rPr lang="en-US" altLang="en-US" sz="1400" dirty="0">
                  <a:solidFill>
                    <a:srgbClr val="000000"/>
                  </a:solidFill>
                  <a:latin typeface="Arial" panose="020B0604020202020204" pitchFamily="34" charset="0"/>
                </a:rPr>
                <a:t>     </a:t>
              </a:r>
            </a:p>
          </p:txBody>
        </p:sp>
      </p:grpSp>
      <p:grpSp>
        <p:nvGrpSpPr>
          <p:cNvPr id="62" name="Group 61"/>
          <p:cNvGrpSpPr/>
          <p:nvPr/>
        </p:nvGrpSpPr>
        <p:grpSpPr>
          <a:xfrm>
            <a:off x="1259632" y="1916832"/>
            <a:ext cx="1449387" cy="648072"/>
            <a:chOff x="3995936" y="2060848"/>
            <a:chExt cx="1449387" cy="648072"/>
          </a:xfrm>
        </p:grpSpPr>
        <p:sp>
          <p:nvSpPr>
            <p:cNvPr id="63" name="Freeform 11"/>
            <p:cNvSpPr>
              <a:spLocks/>
            </p:cNvSpPr>
            <p:nvPr/>
          </p:nvSpPr>
          <p:spPr bwMode="blackWhite">
            <a:xfrm>
              <a:off x="3995936" y="2060848"/>
              <a:ext cx="1449387" cy="648072"/>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66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64" name="Rectangle 13"/>
            <p:cNvSpPr>
              <a:spLocks noChangeArrowheads="1"/>
            </p:cNvSpPr>
            <p:nvPr/>
          </p:nvSpPr>
          <p:spPr bwMode="auto">
            <a:xfrm>
              <a:off x="3995936" y="2060848"/>
              <a:ext cx="1373187" cy="5854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800" dirty="0">
                  <a:solidFill>
                    <a:srgbClr val="000000"/>
                  </a:solidFill>
                  <a:latin typeface="Arial" panose="020B0604020202020204" pitchFamily="34" charset="0"/>
                </a:rPr>
                <a:t>PRODUCT</a:t>
              </a:r>
            </a:p>
            <a:p>
              <a:pPr algn="ctr" eaLnBrk="0" hangingPunct="0"/>
              <a:r>
                <a:rPr lang="en-US" altLang="en-US" sz="1400" dirty="0">
                  <a:solidFill>
                    <a:srgbClr val="000000"/>
                  </a:solidFill>
                  <a:latin typeface="Arial" panose="020B0604020202020204" pitchFamily="34" charset="0"/>
                </a:rPr>
                <a:t>     </a:t>
              </a:r>
            </a:p>
          </p:txBody>
        </p:sp>
      </p:grpSp>
      <p:grpSp>
        <p:nvGrpSpPr>
          <p:cNvPr id="86" name="Group 85"/>
          <p:cNvGrpSpPr/>
          <p:nvPr/>
        </p:nvGrpSpPr>
        <p:grpSpPr>
          <a:xfrm>
            <a:off x="1538437" y="3068960"/>
            <a:ext cx="1449387" cy="648072"/>
            <a:chOff x="3995936" y="2060848"/>
            <a:chExt cx="1449387" cy="648072"/>
          </a:xfrm>
        </p:grpSpPr>
        <p:sp>
          <p:nvSpPr>
            <p:cNvPr id="87" name="Freeform 11"/>
            <p:cNvSpPr>
              <a:spLocks/>
            </p:cNvSpPr>
            <p:nvPr/>
          </p:nvSpPr>
          <p:spPr bwMode="blackWhite">
            <a:xfrm>
              <a:off x="3995936" y="2060848"/>
              <a:ext cx="1449387" cy="648072"/>
            </a:xfrm>
            <a:custGeom>
              <a:avLst/>
              <a:gdLst>
                <a:gd name="T0" fmla="*/ 824 w 913"/>
                <a:gd name="T1" fmla="*/ 816 h 817"/>
                <a:gd name="T2" fmla="*/ 843 w 913"/>
                <a:gd name="T3" fmla="*/ 810 h 817"/>
                <a:gd name="T4" fmla="*/ 860 w 913"/>
                <a:gd name="T5" fmla="*/ 795 h 817"/>
                <a:gd name="T6" fmla="*/ 876 w 913"/>
                <a:gd name="T7" fmla="*/ 777 h 817"/>
                <a:gd name="T8" fmla="*/ 890 w 913"/>
                <a:gd name="T9" fmla="*/ 753 h 817"/>
                <a:gd name="T10" fmla="*/ 900 w 913"/>
                <a:gd name="T11" fmla="*/ 726 h 817"/>
                <a:gd name="T12" fmla="*/ 907 w 913"/>
                <a:gd name="T13" fmla="*/ 696 h 817"/>
                <a:gd name="T14" fmla="*/ 912 w 913"/>
                <a:gd name="T15" fmla="*/ 663 h 817"/>
                <a:gd name="T16" fmla="*/ 912 w 913"/>
                <a:gd name="T17" fmla="*/ 171 h 817"/>
                <a:gd name="T18" fmla="*/ 910 w 913"/>
                <a:gd name="T19" fmla="*/ 135 h 817"/>
                <a:gd name="T20" fmla="*/ 905 w 913"/>
                <a:gd name="T21" fmla="*/ 105 h 817"/>
                <a:gd name="T22" fmla="*/ 895 w 913"/>
                <a:gd name="T23" fmla="*/ 75 h 817"/>
                <a:gd name="T24" fmla="*/ 883 w 913"/>
                <a:gd name="T25" fmla="*/ 51 h 817"/>
                <a:gd name="T26" fmla="*/ 869 w 913"/>
                <a:gd name="T27" fmla="*/ 30 h 817"/>
                <a:gd name="T28" fmla="*/ 851 w 913"/>
                <a:gd name="T29" fmla="*/ 12 h 817"/>
                <a:gd name="T30" fmla="*/ 832 w 913"/>
                <a:gd name="T31" fmla="*/ 3 h 817"/>
                <a:gd name="T32" fmla="*/ 813 w 913"/>
                <a:gd name="T33" fmla="*/ 0 h 817"/>
                <a:gd name="T34" fmla="*/ 88 w 913"/>
                <a:gd name="T35" fmla="*/ 0 h 817"/>
                <a:gd name="T36" fmla="*/ 69 w 913"/>
                <a:gd name="T37" fmla="*/ 9 h 817"/>
                <a:gd name="T38" fmla="*/ 52 w 913"/>
                <a:gd name="T39" fmla="*/ 21 h 817"/>
                <a:gd name="T40" fmla="*/ 36 w 913"/>
                <a:gd name="T41" fmla="*/ 39 h 817"/>
                <a:gd name="T42" fmla="*/ 22 w 913"/>
                <a:gd name="T43" fmla="*/ 63 h 817"/>
                <a:gd name="T44" fmla="*/ 12 w 913"/>
                <a:gd name="T45" fmla="*/ 90 h 817"/>
                <a:gd name="T46" fmla="*/ 5 w 913"/>
                <a:gd name="T47" fmla="*/ 120 h 817"/>
                <a:gd name="T48" fmla="*/ 0 w 913"/>
                <a:gd name="T49" fmla="*/ 153 h 817"/>
                <a:gd name="T50" fmla="*/ 0 w 913"/>
                <a:gd name="T51" fmla="*/ 645 h 817"/>
                <a:gd name="T52" fmla="*/ 2 w 913"/>
                <a:gd name="T53" fmla="*/ 681 h 817"/>
                <a:gd name="T54" fmla="*/ 7 w 913"/>
                <a:gd name="T55" fmla="*/ 714 h 817"/>
                <a:gd name="T56" fmla="*/ 17 w 913"/>
                <a:gd name="T57" fmla="*/ 741 h 817"/>
                <a:gd name="T58" fmla="*/ 29 w 913"/>
                <a:gd name="T59" fmla="*/ 768 h 817"/>
                <a:gd name="T60" fmla="*/ 43 w 913"/>
                <a:gd name="T61" fmla="*/ 786 h 817"/>
                <a:gd name="T62" fmla="*/ 61 w 913"/>
                <a:gd name="T63" fmla="*/ 804 h 817"/>
                <a:gd name="T64" fmla="*/ 80 w 913"/>
                <a:gd name="T65" fmla="*/ 813 h 817"/>
                <a:gd name="T66" fmla="*/ 99 w 913"/>
                <a:gd name="T67" fmla="*/ 816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3" h="817">
                  <a:moveTo>
                    <a:pt x="813" y="816"/>
                  </a:moveTo>
                  <a:lnTo>
                    <a:pt x="824" y="816"/>
                  </a:lnTo>
                  <a:lnTo>
                    <a:pt x="832" y="813"/>
                  </a:lnTo>
                  <a:lnTo>
                    <a:pt x="843" y="810"/>
                  </a:lnTo>
                  <a:lnTo>
                    <a:pt x="851" y="804"/>
                  </a:lnTo>
                  <a:lnTo>
                    <a:pt x="860" y="795"/>
                  </a:lnTo>
                  <a:lnTo>
                    <a:pt x="869" y="786"/>
                  </a:lnTo>
                  <a:lnTo>
                    <a:pt x="876" y="777"/>
                  </a:lnTo>
                  <a:lnTo>
                    <a:pt x="883" y="768"/>
                  </a:lnTo>
                  <a:lnTo>
                    <a:pt x="890" y="753"/>
                  </a:lnTo>
                  <a:lnTo>
                    <a:pt x="895" y="741"/>
                  </a:lnTo>
                  <a:lnTo>
                    <a:pt x="900" y="726"/>
                  </a:lnTo>
                  <a:lnTo>
                    <a:pt x="905" y="714"/>
                  </a:lnTo>
                  <a:lnTo>
                    <a:pt x="907" y="696"/>
                  </a:lnTo>
                  <a:lnTo>
                    <a:pt x="910" y="681"/>
                  </a:lnTo>
                  <a:lnTo>
                    <a:pt x="912" y="663"/>
                  </a:lnTo>
                  <a:lnTo>
                    <a:pt x="912" y="645"/>
                  </a:lnTo>
                  <a:lnTo>
                    <a:pt x="912" y="171"/>
                  </a:lnTo>
                  <a:lnTo>
                    <a:pt x="912" y="153"/>
                  </a:lnTo>
                  <a:lnTo>
                    <a:pt x="910" y="135"/>
                  </a:lnTo>
                  <a:lnTo>
                    <a:pt x="907" y="120"/>
                  </a:lnTo>
                  <a:lnTo>
                    <a:pt x="905" y="105"/>
                  </a:lnTo>
                  <a:lnTo>
                    <a:pt x="900" y="90"/>
                  </a:lnTo>
                  <a:lnTo>
                    <a:pt x="895" y="75"/>
                  </a:lnTo>
                  <a:lnTo>
                    <a:pt x="890" y="63"/>
                  </a:lnTo>
                  <a:lnTo>
                    <a:pt x="883" y="51"/>
                  </a:lnTo>
                  <a:lnTo>
                    <a:pt x="876" y="39"/>
                  </a:lnTo>
                  <a:lnTo>
                    <a:pt x="869" y="30"/>
                  </a:lnTo>
                  <a:lnTo>
                    <a:pt x="860" y="21"/>
                  </a:lnTo>
                  <a:lnTo>
                    <a:pt x="851" y="12"/>
                  </a:lnTo>
                  <a:lnTo>
                    <a:pt x="843" y="9"/>
                  </a:lnTo>
                  <a:lnTo>
                    <a:pt x="832" y="3"/>
                  </a:lnTo>
                  <a:lnTo>
                    <a:pt x="824" y="0"/>
                  </a:lnTo>
                  <a:lnTo>
                    <a:pt x="813" y="0"/>
                  </a:lnTo>
                  <a:lnTo>
                    <a:pt x="99" y="0"/>
                  </a:lnTo>
                  <a:lnTo>
                    <a:pt x="88" y="0"/>
                  </a:lnTo>
                  <a:lnTo>
                    <a:pt x="80" y="3"/>
                  </a:lnTo>
                  <a:lnTo>
                    <a:pt x="69" y="9"/>
                  </a:lnTo>
                  <a:lnTo>
                    <a:pt x="61" y="12"/>
                  </a:lnTo>
                  <a:lnTo>
                    <a:pt x="52" y="21"/>
                  </a:lnTo>
                  <a:lnTo>
                    <a:pt x="43" y="30"/>
                  </a:lnTo>
                  <a:lnTo>
                    <a:pt x="36" y="39"/>
                  </a:lnTo>
                  <a:lnTo>
                    <a:pt x="29" y="51"/>
                  </a:lnTo>
                  <a:lnTo>
                    <a:pt x="22" y="63"/>
                  </a:lnTo>
                  <a:lnTo>
                    <a:pt x="17" y="75"/>
                  </a:lnTo>
                  <a:lnTo>
                    <a:pt x="12" y="90"/>
                  </a:lnTo>
                  <a:lnTo>
                    <a:pt x="7" y="105"/>
                  </a:lnTo>
                  <a:lnTo>
                    <a:pt x="5" y="120"/>
                  </a:lnTo>
                  <a:lnTo>
                    <a:pt x="2" y="135"/>
                  </a:lnTo>
                  <a:lnTo>
                    <a:pt x="0" y="153"/>
                  </a:lnTo>
                  <a:lnTo>
                    <a:pt x="0" y="171"/>
                  </a:lnTo>
                  <a:lnTo>
                    <a:pt x="0" y="645"/>
                  </a:lnTo>
                  <a:lnTo>
                    <a:pt x="0" y="663"/>
                  </a:lnTo>
                  <a:lnTo>
                    <a:pt x="2" y="681"/>
                  </a:lnTo>
                  <a:lnTo>
                    <a:pt x="5" y="696"/>
                  </a:lnTo>
                  <a:lnTo>
                    <a:pt x="7" y="714"/>
                  </a:lnTo>
                  <a:lnTo>
                    <a:pt x="12" y="726"/>
                  </a:lnTo>
                  <a:lnTo>
                    <a:pt x="17" y="741"/>
                  </a:lnTo>
                  <a:lnTo>
                    <a:pt x="22" y="753"/>
                  </a:lnTo>
                  <a:lnTo>
                    <a:pt x="29" y="768"/>
                  </a:lnTo>
                  <a:lnTo>
                    <a:pt x="36" y="777"/>
                  </a:lnTo>
                  <a:lnTo>
                    <a:pt x="43" y="786"/>
                  </a:lnTo>
                  <a:lnTo>
                    <a:pt x="52" y="795"/>
                  </a:lnTo>
                  <a:lnTo>
                    <a:pt x="61" y="804"/>
                  </a:lnTo>
                  <a:lnTo>
                    <a:pt x="69" y="810"/>
                  </a:lnTo>
                  <a:lnTo>
                    <a:pt x="80" y="813"/>
                  </a:lnTo>
                  <a:lnTo>
                    <a:pt x="88" y="816"/>
                  </a:lnTo>
                  <a:lnTo>
                    <a:pt x="99" y="816"/>
                  </a:lnTo>
                  <a:lnTo>
                    <a:pt x="813" y="816"/>
                  </a:lnTo>
                </a:path>
              </a:pathLst>
            </a:custGeom>
            <a:solidFill>
              <a:srgbClr val="9999FF"/>
            </a:solidFill>
            <a:ln w="25400" cap="rnd">
              <a:solidFill>
                <a:schemeClr val="bg2"/>
              </a:solidFill>
              <a:round/>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88" name="Rectangle 13"/>
            <p:cNvSpPr>
              <a:spLocks noChangeArrowheads="1"/>
            </p:cNvSpPr>
            <p:nvPr/>
          </p:nvSpPr>
          <p:spPr bwMode="auto">
            <a:xfrm>
              <a:off x="3995936" y="2060848"/>
              <a:ext cx="1373187" cy="5854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eaLnBrk="0" hangingPunct="0"/>
              <a:r>
                <a:rPr lang="en-US" altLang="en-US" sz="1800" dirty="0">
                  <a:solidFill>
                    <a:srgbClr val="000000"/>
                  </a:solidFill>
                  <a:latin typeface="Arial" panose="020B0604020202020204" pitchFamily="34" charset="0"/>
                </a:rPr>
                <a:t>DATE</a:t>
              </a:r>
            </a:p>
            <a:p>
              <a:pPr algn="ctr" eaLnBrk="0" hangingPunct="0"/>
              <a:r>
                <a:rPr lang="en-US" altLang="en-US" sz="1400" dirty="0">
                  <a:solidFill>
                    <a:srgbClr val="000000"/>
                  </a:solidFill>
                  <a:latin typeface="Arial" panose="020B0604020202020204" pitchFamily="34" charset="0"/>
                </a:rPr>
                <a:t>     </a:t>
              </a:r>
            </a:p>
          </p:txBody>
        </p:sp>
      </p:grpSp>
      <p:pic>
        <p:nvPicPr>
          <p:cNvPr id="80" name="Picture 4" descr="relogio">
            <a:extLst>
              <a:ext uri="{FF2B5EF4-FFF2-40B4-BE49-F238E27FC236}">
                <a16:creationId xmlns:a16="http://schemas.microsoft.com/office/drawing/2014/main" id="{06B42BE0-557E-42CF-912E-9F55619767E2}"/>
              </a:ext>
            </a:extLst>
          </p:cNvPr>
          <p:cNvPicPr>
            <a:picLocks noChangeAspect="1" noChangeArrowheads="1"/>
          </p:cNvPicPr>
          <p:nvPr/>
        </p:nvPicPr>
        <p:blipFill>
          <a:blip r:embed="rId3" cstate="print"/>
          <a:srcRect/>
          <a:stretch>
            <a:fillRect/>
          </a:stretch>
        </p:blipFill>
        <p:spPr bwMode="auto">
          <a:xfrm>
            <a:off x="7668344" y="5931742"/>
            <a:ext cx="1007344" cy="810371"/>
          </a:xfrm>
          <a:prstGeom prst="rect">
            <a:avLst/>
          </a:prstGeom>
          <a:noFill/>
        </p:spPr>
      </p:pic>
    </p:spTree>
    <p:extLst>
      <p:ext uri="{BB962C8B-B14F-4D97-AF65-F5344CB8AC3E}">
        <p14:creationId xmlns:p14="http://schemas.microsoft.com/office/powerpoint/2010/main" val="2561545693"/>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73" name="Rectangle 21"/>
          <p:cNvSpPr>
            <a:spLocks noGrp="1" noChangeArrowheads="1"/>
          </p:cNvSpPr>
          <p:nvPr>
            <p:ph type="title" idx="4294967295"/>
          </p:nvPr>
        </p:nvSpPr>
        <p:spPr>
          <a:xfrm>
            <a:off x="395536" y="116632"/>
            <a:ext cx="7200900" cy="763587"/>
          </a:xfrm>
        </p:spPr>
        <p:txBody>
          <a:bodyPr/>
          <a:lstStyle/>
          <a:p>
            <a:r>
              <a:rPr lang="en-US" altLang="en-US" dirty="0" err="1"/>
              <a:t>Dimensão</a:t>
            </a:r>
            <a:r>
              <a:rPr lang="en-US" altLang="en-US" dirty="0"/>
              <a:t> de Tempo </a:t>
            </a:r>
            <a:r>
              <a:rPr lang="mr-IN" altLang="en-US" dirty="0"/>
              <a:t>–</a:t>
            </a:r>
            <a:r>
              <a:rPr lang="en-US" altLang="en-US" dirty="0"/>
              <a:t> Role Playing - </a:t>
            </a:r>
            <a:r>
              <a:rPr lang="en-US" altLang="en-US" dirty="0" err="1"/>
              <a:t>Problema</a:t>
            </a:r>
            <a:endParaRPr lang="en-US" altLang="en-US" dirty="0"/>
          </a:p>
        </p:txBody>
      </p:sp>
      <p:sp>
        <p:nvSpPr>
          <p:cNvPr id="12" name="TextBox 11"/>
          <p:cNvSpPr txBox="1"/>
          <p:nvPr/>
        </p:nvSpPr>
        <p:spPr>
          <a:xfrm>
            <a:off x="683568" y="1587564"/>
            <a:ext cx="7704856" cy="3539430"/>
          </a:xfrm>
          <a:prstGeom prst="rect">
            <a:avLst/>
          </a:prstGeom>
          <a:noFill/>
        </p:spPr>
        <p:txBody>
          <a:bodyPr wrap="square" rtlCol="0">
            <a:spAutoFit/>
          </a:bodyPr>
          <a:lstStyle/>
          <a:p>
            <a:pPr marL="285750" indent="-285750">
              <a:buFont typeface="Arial"/>
              <a:buChar char="•"/>
            </a:pPr>
            <a:r>
              <a:rPr lang="en-US" sz="1600" b="0" dirty="0" err="1"/>
              <a:t>Os</a:t>
            </a:r>
            <a:r>
              <a:rPr lang="en-US" sz="1600" b="0" dirty="0"/>
              <a:t> </a:t>
            </a:r>
            <a:r>
              <a:rPr lang="en-US" sz="1600" b="0" dirty="0" err="1"/>
              <a:t>itens</a:t>
            </a:r>
            <a:r>
              <a:rPr lang="en-US" sz="1600" b="0" dirty="0"/>
              <a:t>: data do </a:t>
            </a:r>
            <a:r>
              <a:rPr lang="en-US" sz="1600" b="0" dirty="0" err="1"/>
              <a:t>pedido</a:t>
            </a:r>
            <a:r>
              <a:rPr lang="en-US" sz="1600" b="0" dirty="0"/>
              <a:t>, data da </a:t>
            </a:r>
            <a:r>
              <a:rPr lang="en-US" sz="1600" b="0" dirty="0" err="1"/>
              <a:t>entrega</a:t>
            </a:r>
            <a:r>
              <a:rPr lang="en-US" sz="1600" b="0" dirty="0"/>
              <a:t>, data do </a:t>
            </a:r>
            <a:r>
              <a:rPr lang="en-US" sz="1600" b="0" dirty="0" err="1"/>
              <a:t>faturamento</a:t>
            </a:r>
            <a:r>
              <a:rPr lang="en-US" sz="1600" b="0" dirty="0"/>
              <a:t>, </a:t>
            </a:r>
            <a:r>
              <a:rPr lang="en-US" sz="1600" b="0" dirty="0" err="1"/>
              <a:t>etc</a:t>
            </a:r>
            <a:r>
              <a:rPr lang="mr-IN" sz="1600" b="0" dirty="0"/>
              <a:t>… referem-se a uma única tabela de dimensão, ou seja, a dimensão </a:t>
            </a:r>
            <a:r>
              <a:rPr lang="pt-BR" sz="1600" dirty="0"/>
              <a:t>DATA</a:t>
            </a:r>
            <a:r>
              <a:rPr lang="mr-IN" sz="1600" b="0" dirty="0"/>
              <a:t>,</a:t>
            </a:r>
          </a:p>
          <a:p>
            <a:pPr marL="285750" indent="-285750">
              <a:buFont typeface="Arial"/>
              <a:buChar char="•"/>
            </a:pPr>
            <a:endParaRPr lang="mr-IN" sz="1600" b="0" dirty="0"/>
          </a:p>
          <a:p>
            <a:pPr marL="285750" indent="-285750">
              <a:buFont typeface="Arial"/>
              <a:buChar char="•"/>
            </a:pPr>
            <a:r>
              <a:rPr lang="mr-IN" sz="1600" b="0" dirty="0"/>
              <a:t>Não podemos associar estes campos a uma única tabela, pos o SQL poderia interpretar tal associação simultânea como exigencia para que todas as datas fossem iguais, o que não parece muito provável,</a:t>
            </a:r>
          </a:p>
          <a:p>
            <a:pPr marL="285750" indent="-285750">
              <a:buFont typeface="Arial"/>
              <a:buChar char="•"/>
            </a:pPr>
            <a:endParaRPr lang="mr-IN" sz="1600" b="0" dirty="0"/>
          </a:p>
          <a:p>
            <a:pPr marL="285750" indent="-285750">
              <a:buFont typeface="Arial"/>
              <a:buChar char="•"/>
            </a:pPr>
            <a:r>
              <a:rPr lang="mr-IN" sz="1600" b="0" dirty="0"/>
              <a:t>Precisamos “enganar” o SQL para que ele acredite que existem quatro tabelas independentes na dimensão TIME. Assim, temos que rotular todas as colunas de cada uma das tabelas de forma exclusiva. Senão fizermos isso, não conseguiremos separar as colunas quando várias delas forem arrastadas para um relatório,</a:t>
            </a:r>
          </a:p>
          <a:p>
            <a:pPr marL="285750" indent="-285750">
              <a:buFont typeface="Arial"/>
              <a:buChar char="•"/>
            </a:pPr>
            <a:endParaRPr lang="mr-IN" sz="1600" b="0" dirty="0"/>
          </a:p>
          <a:p>
            <a:pPr marL="285750" indent="-285750">
              <a:buFont typeface="Arial"/>
              <a:buChar char="•"/>
            </a:pPr>
            <a:r>
              <a:rPr lang="mr-IN" sz="1600" b="0" dirty="0"/>
              <a:t>Pode ser feito através de VIEWs de banco de dados, ou in-line VIEWS, ou mesmo através de diferentes ALIASes na clausula FROM.</a:t>
            </a:r>
            <a:endParaRPr lang="en-US" sz="1600" b="0" dirty="0"/>
          </a:p>
        </p:txBody>
      </p:sp>
      <p:pic>
        <p:nvPicPr>
          <p:cNvPr id="4" name="Picture 4" descr="relogio">
            <a:extLst>
              <a:ext uri="{FF2B5EF4-FFF2-40B4-BE49-F238E27FC236}">
                <a16:creationId xmlns:a16="http://schemas.microsoft.com/office/drawing/2014/main" id="{A9149242-50D9-4BB4-8645-94F875E86452}"/>
              </a:ext>
            </a:extLst>
          </p:cNvPr>
          <p:cNvPicPr>
            <a:picLocks noChangeAspect="1" noChangeArrowheads="1"/>
          </p:cNvPicPr>
          <p:nvPr/>
        </p:nvPicPr>
        <p:blipFill>
          <a:blip r:embed="rId3" cstate="print"/>
          <a:srcRect/>
          <a:stretch>
            <a:fillRect/>
          </a:stretch>
        </p:blipFill>
        <p:spPr bwMode="auto">
          <a:xfrm>
            <a:off x="7668344" y="5931742"/>
            <a:ext cx="1007344" cy="810371"/>
          </a:xfrm>
          <a:prstGeom prst="rect">
            <a:avLst/>
          </a:prstGeom>
          <a:noFill/>
        </p:spPr>
      </p:pic>
    </p:spTree>
    <p:extLst>
      <p:ext uri="{BB962C8B-B14F-4D97-AF65-F5344CB8AC3E}">
        <p14:creationId xmlns:p14="http://schemas.microsoft.com/office/powerpoint/2010/main" val="460762046"/>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4"/>
          <p:cNvSpPr>
            <a:spLocks noGrp="1" noChangeArrowheads="1"/>
          </p:cNvSpPr>
          <p:nvPr>
            <p:ph type="body" idx="4294967295"/>
          </p:nvPr>
        </p:nvSpPr>
        <p:spPr bwMode="auto">
          <a:xfrm>
            <a:off x="107504" y="1124744"/>
            <a:ext cx="8229600" cy="4525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r>
              <a:rPr lang="pt-BR" altLang="pt-BR" sz="2400" b="0" i="0" dirty="0"/>
              <a:t>Fatos e Dimensões</a:t>
            </a:r>
          </a:p>
          <a:p>
            <a:r>
              <a:rPr lang="pt-BR" altLang="pt-BR" sz="2400" dirty="0"/>
              <a:t>Mudança Lenta</a:t>
            </a:r>
          </a:p>
          <a:p>
            <a:r>
              <a:rPr lang="pt-BR" altLang="pt-BR" sz="2400" b="0" i="0" dirty="0"/>
              <a:t>Degeneração</a:t>
            </a:r>
          </a:p>
          <a:p>
            <a:r>
              <a:rPr lang="pt-BR" altLang="pt-BR" sz="2400" dirty="0" err="1"/>
              <a:t>Junkie</a:t>
            </a:r>
            <a:r>
              <a:rPr lang="pt-BR" altLang="pt-BR" sz="2400" dirty="0"/>
              <a:t> Dimension</a:t>
            </a:r>
          </a:p>
          <a:p>
            <a:r>
              <a:rPr lang="pt-BR" altLang="pt-BR" sz="2400" b="0" i="0" dirty="0"/>
              <a:t>Hierarquias</a:t>
            </a:r>
          </a:p>
          <a:p>
            <a:r>
              <a:rPr lang="pt-BR" altLang="pt-BR" sz="2400" dirty="0" err="1"/>
              <a:t>Factless</a:t>
            </a:r>
            <a:endParaRPr lang="pt-BR" altLang="pt-BR" sz="2400" dirty="0"/>
          </a:p>
          <a:p>
            <a:r>
              <a:rPr lang="pt-BR" altLang="pt-BR" sz="2400" b="0" i="0" dirty="0"/>
              <a:t>Levantamento de Necessidades</a:t>
            </a:r>
          </a:p>
          <a:p>
            <a:r>
              <a:rPr lang="pt-BR" altLang="pt-BR" sz="2400" dirty="0" err="1"/>
              <a:t>Check</a:t>
            </a:r>
            <a:r>
              <a:rPr lang="pt-BR" altLang="pt-BR" sz="2400" dirty="0"/>
              <a:t> </a:t>
            </a:r>
            <a:r>
              <a:rPr lang="pt-BR" altLang="pt-BR" sz="2400" dirty="0" err="1"/>
              <a:t>list</a:t>
            </a:r>
            <a:r>
              <a:rPr lang="pt-BR" altLang="pt-BR" sz="2400" dirty="0"/>
              <a:t> prático</a:t>
            </a:r>
          </a:p>
          <a:p>
            <a:r>
              <a:rPr lang="pt-BR" altLang="pt-BR" sz="2400" b="0" i="0" dirty="0"/>
              <a:t>10 Regras de Ouro</a:t>
            </a:r>
          </a:p>
          <a:p>
            <a:endParaRPr lang="pt-BR" altLang="pt-BR" sz="2400" b="0" i="0" dirty="0"/>
          </a:p>
        </p:txBody>
      </p:sp>
      <p:sp>
        <p:nvSpPr>
          <p:cNvPr id="2" name="CaixaDeTexto 1"/>
          <p:cNvSpPr txBox="1"/>
          <p:nvPr/>
        </p:nvSpPr>
        <p:spPr>
          <a:xfrm>
            <a:off x="107504" y="260648"/>
            <a:ext cx="4716016" cy="461665"/>
          </a:xfrm>
          <a:prstGeom prst="rect">
            <a:avLst/>
          </a:prstGeom>
          <a:noFill/>
        </p:spPr>
        <p:txBody>
          <a:bodyPr wrap="square" rtlCol="0">
            <a:spAutoFit/>
          </a:bodyPr>
          <a:lstStyle/>
          <a:p>
            <a:r>
              <a:rPr lang="pt-BR" sz="2400" b="1" i="0" dirty="0">
                <a:latin typeface="+mn-lt"/>
              </a:rPr>
              <a:t>Agenda</a:t>
            </a:r>
          </a:p>
        </p:txBody>
      </p:sp>
    </p:spTree>
    <p:extLst>
      <p:ext uri="{BB962C8B-B14F-4D97-AF65-F5344CB8AC3E}">
        <p14:creationId xmlns:p14="http://schemas.microsoft.com/office/powerpoint/2010/main" val="8770276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a:t>Mudança Lenta</a:t>
            </a:r>
            <a:endParaRPr lang="pt-BR" sz="2400" b="1" dirty="0"/>
          </a:p>
        </p:txBody>
      </p:sp>
    </p:spTree>
    <p:extLst>
      <p:ext uri="{BB962C8B-B14F-4D97-AF65-F5344CB8AC3E}">
        <p14:creationId xmlns:p14="http://schemas.microsoft.com/office/powerpoint/2010/main" val="39000562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5888"/>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0" y="1384300"/>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p>
          <a:p>
            <a:pPr marL="342900" marR="0" lvl="0" indent="-342900" algn="just" defTabSz="914400" rtl="0" eaLnBrk="1" fontAlgn="base" latinLnBrk="0" hangingPunct="1">
              <a:lnSpc>
                <a:spcPct val="100000"/>
              </a:lnSpc>
              <a:spcBef>
                <a:spcPct val="20000"/>
              </a:spcBef>
              <a:spcAft>
                <a:spcPct val="0"/>
              </a:spcAft>
              <a:buClr>
                <a:schemeClr val="tx2"/>
              </a:buClr>
              <a:buSzPct val="70000"/>
              <a:tabLst/>
              <a:defRPr/>
            </a:pPr>
            <a:r>
              <a:rPr kumimoji="0" lang="pt-BR" sz="2400" b="1" i="0" strike="noStrike" kern="0" cap="none" spc="0" normalizeH="0" baseline="0" noProof="0" dirty="0">
                <a:ln>
                  <a:noFill/>
                </a:ln>
                <a:solidFill>
                  <a:schemeClr val="tx1"/>
                </a:solidFill>
                <a:effectLst/>
                <a:uLnTx/>
                <a:uFillTx/>
                <a:latin typeface="+mn-lt"/>
                <a:ea typeface="+mn-ea"/>
                <a:cs typeface="+mn-cs"/>
              </a:rPr>
              <a:t>	</a:t>
            </a:r>
            <a:r>
              <a:rPr kumimoji="0" lang="pt-BR" sz="2400" i="0" strike="noStrike" kern="0" cap="none" spc="0" normalizeH="0" baseline="0" noProof="0" dirty="0">
                <a:ln>
                  <a:noFill/>
                </a:ln>
                <a:solidFill>
                  <a:schemeClr val="tx1"/>
                </a:solidFill>
                <a:effectLst/>
                <a:uLnTx/>
                <a:uFillTx/>
                <a:latin typeface="+mn-lt"/>
                <a:ea typeface="+mn-ea"/>
                <a:cs typeface="+mn-cs"/>
              </a:rPr>
              <a:t>Embora para</a:t>
            </a:r>
            <a:r>
              <a:rPr kumimoji="0" lang="pt-BR" sz="2400" i="0" strike="noStrike" kern="0" cap="none" spc="0" normalizeH="0" noProof="0" dirty="0">
                <a:ln>
                  <a:noFill/>
                </a:ln>
                <a:solidFill>
                  <a:schemeClr val="tx1"/>
                </a:solidFill>
                <a:effectLst/>
                <a:uLnTx/>
                <a:uFillTx/>
                <a:latin typeface="+mn-lt"/>
                <a:ea typeface="+mn-ea"/>
                <a:cs typeface="+mn-cs"/>
              </a:rPr>
              <a:t> efeitos de modelagem dimensional devamos considerar as dimensões escolhidas como independentes, de maneira similar </a:t>
            </a:r>
            <a:r>
              <a:rPr lang="pt-BR" sz="2400" kern="0" dirty="0">
                <a:latin typeface="+mn-lt"/>
              </a:rPr>
              <a:t>ao que ocorre na cosmologia onde a gravidade acaba afetando todas as demais dimensões, inclusive o tempo, no mundo real, o tempo acaba “distorcendo”, tomando o termo emprestado da física, as demais dimensões.</a:t>
            </a:r>
          </a:p>
          <a:p>
            <a:pPr marL="342900" marR="0" lvl="0" indent="-342900" algn="just" defTabSz="914400" rtl="0" eaLnBrk="1" fontAlgn="base" latinLnBrk="0" hangingPunct="1">
              <a:lnSpc>
                <a:spcPct val="100000"/>
              </a:lnSpc>
              <a:spcBef>
                <a:spcPct val="20000"/>
              </a:spcBef>
              <a:spcAft>
                <a:spcPct val="0"/>
              </a:spcAft>
              <a:buClr>
                <a:schemeClr val="tx2"/>
              </a:buClr>
              <a:buSzPct val="70000"/>
              <a:tabLst/>
              <a:defRPr/>
            </a:pPr>
            <a:r>
              <a:rPr kumimoji="0" lang="pt-BR" sz="2400" b="1" i="0" strike="noStrike" kern="0" cap="none" spc="0" normalizeH="0" baseline="0" noProof="0" dirty="0">
                <a:ln>
                  <a:noFill/>
                </a:ln>
                <a:solidFill>
                  <a:schemeClr val="tx1"/>
                </a:solidFill>
                <a:effectLst/>
                <a:uLnTx/>
                <a:uFillTx/>
                <a:latin typeface="+mn-lt"/>
                <a:ea typeface="+mn-ea"/>
                <a:cs typeface="+mn-cs"/>
              </a:rPr>
              <a:t>	</a:t>
            </a:r>
            <a:r>
              <a:rPr lang="pt-BR" sz="2400" kern="0" noProof="0" dirty="0">
                <a:latin typeface="+mn-lt"/>
              </a:rPr>
              <a:t>Ora, clientes, produtos não são constantes ao longo do tempo.</a:t>
            </a:r>
          </a:p>
          <a:p>
            <a:pPr marL="342900" marR="0" lvl="0" indent="-342900" algn="just" defTabSz="914400" rtl="0" eaLnBrk="1" fontAlgn="base" latinLnBrk="0" hangingPunct="1">
              <a:lnSpc>
                <a:spcPct val="100000"/>
              </a:lnSpc>
              <a:spcBef>
                <a:spcPct val="20000"/>
              </a:spcBef>
              <a:spcAft>
                <a:spcPct val="0"/>
              </a:spcAft>
              <a:buClr>
                <a:schemeClr val="tx2"/>
              </a:buClr>
              <a:buSzPct val="70000"/>
              <a:tabLst/>
              <a:defRPr/>
            </a:pPr>
            <a:r>
              <a:rPr kumimoji="0" lang="pt-BR" sz="2400" b="1" i="0" strike="noStrike" kern="0" cap="none" spc="0" normalizeH="0" baseline="0" dirty="0">
                <a:ln>
                  <a:noFill/>
                </a:ln>
                <a:solidFill>
                  <a:srgbClr val="C00000"/>
                </a:solidFill>
                <a:effectLst/>
                <a:uLnTx/>
                <a:uFillTx/>
                <a:latin typeface="+mn-lt"/>
                <a:ea typeface="+mn-ea"/>
                <a:cs typeface="+mn-cs"/>
              </a:rPr>
              <a:t>	Então,</a:t>
            </a:r>
            <a:r>
              <a:rPr kumimoji="0" lang="pt-BR" sz="2400" b="1" i="0" strike="noStrike" kern="0" cap="none" spc="0" normalizeH="0" dirty="0">
                <a:ln>
                  <a:noFill/>
                </a:ln>
                <a:solidFill>
                  <a:srgbClr val="C00000"/>
                </a:solidFill>
                <a:effectLst/>
                <a:uLnTx/>
                <a:uFillTx/>
                <a:latin typeface="+mn-lt"/>
                <a:ea typeface="+mn-ea"/>
                <a:cs typeface="+mn-cs"/>
              </a:rPr>
              <a:t> como tratar essa situação?</a:t>
            </a:r>
            <a:endParaRPr kumimoji="0" lang="pt-BR" sz="2200" b="1" i="0" strike="noStrike" kern="0" cap="none" spc="0" normalizeH="0" baseline="0" noProof="0" dirty="0">
              <a:ln>
                <a:noFill/>
              </a:ln>
              <a:solidFill>
                <a:srgbClr val="C00000"/>
              </a:solidFill>
              <a:effectLst/>
              <a:uLnTx/>
              <a:uFillTx/>
              <a:latin typeface="+mn-lt"/>
              <a:ea typeface="+mn-ea"/>
              <a:cs typeface="+mn-cs"/>
            </a:endParaRPr>
          </a:p>
        </p:txBody>
      </p:sp>
      <p:pic>
        <p:nvPicPr>
          <p:cNvPr id="2050" name="Picture 2"/>
          <p:cNvPicPr>
            <a:picLocks noChangeAspect="1" noChangeArrowheads="1"/>
          </p:cNvPicPr>
          <p:nvPr/>
        </p:nvPicPr>
        <p:blipFill>
          <a:blip r:embed="rId2" cstate="print"/>
          <a:srcRect/>
          <a:stretch>
            <a:fillRect/>
          </a:stretch>
        </p:blipFill>
        <p:spPr bwMode="auto">
          <a:xfrm>
            <a:off x="6372200" y="4817401"/>
            <a:ext cx="2339683" cy="1970260"/>
          </a:xfrm>
          <a:prstGeom prst="rect">
            <a:avLst/>
          </a:prstGeom>
          <a:noFill/>
          <a:ln w="9525">
            <a:noFill/>
            <a:miter lim="800000"/>
            <a:headEnd/>
            <a:tailEnd/>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0"/>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179512" y="1124744"/>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Problema: Dimensões de Modificação Lenta.</a:t>
            </a:r>
          </a:p>
          <a:p>
            <a:pPr marL="914400" lvl="1" indent="-457200" algn="just">
              <a:spcBef>
                <a:spcPct val="20000"/>
              </a:spcBef>
              <a:buClr>
                <a:schemeClr val="tx2"/>
              </a:buClr>
              <a:buSzPct val="70000"/>
              <a:defRPr/>
            </a:pPr>
            <a:r>
              <a:rPr lang="pt-BR" sz="2400" kern="0" dirty="0">
                <a:latin typeface="+mn-lt"/>
              </a:rPr>
              <a:t>1.	Resolvendo colando todas as dimensões como dependentes da dimensão tempo.</a:t>
            </a:r>
          </a:p>
          <a:p>
            <a:pPr marL="914400" lvl="1" indent="-457200" algn="just">
              <a:spcBef>
                <a:spcPct val="20000"/>
              </a:spcBef>
              <a:buClr>
                <a:schemeClr val="tx2"/>
              </a:buClr>
              <a:buSzPct val="70000"/>
              <a:defRPr/>
            </a:pPr>
            <a:r>
              <a:rPr lang="pt-BR" sz="2400" kern="0" dirty="0">
                <a:latin typeface="+mn-lt"/>
              </a:rPr>
              <a:t>	Essa solução, além de complicadíssima tecnicamente, também não representa a realidade. Da mesma forma que para qualquer mortal valem as leis da mecânica clássica (Leis de Newton), onde a menor distância entre dois pontos é uma reta (algo que não é absoluto no Universo, pois em grandes distâncias e com efeitos gravitacionais, uma curva costuma ser a menor distância entre dois pontos), torna-se impraticável treinar tomadores de decisão pensando-se e tudo variável em relação ao tempo....</a:t>
            </a:r>
          </a:p>
          <a:p>
            <a:pPr marL="342900" marR="0" lvl="0" indent="-342900" algn="just" defTabSz="914400" rtl="0" eaLnBrk="1" fontAlgn="base" latinLnBrk="0" hangingPunct="1">
              <a:lnSpc>
                <a:spcPct val="100000"/>
              </a:lnSpc>
              <a:spcBef>
                <a:spcPct val="20000"/>
              </a:spcBef>
              <a:spcAft>
                <a:spcPct val="0"/>
              </a:spcAft>
              <a:buClr>
                <a:schemeClr val="tx2"/>
              </a:buClr>
              <a:buSzPct val="70000"/>
              <a:tabLst/>
              <a:defRPr/>
            </a:pPr>
            <a:r>
              <a:rPr kumimoji="0" lang="pt-BR" sz="2400" b="1" i="0" strike="noStrike" kern="0" cap="none" spc="0" normalizeH="0" baseline="0" noProof="0" dirty="0">
                <a:ln>
                  <a:noFill/>
                </a:ln>
                <a:solidFill>
                  <a:schemeClr val="tx1"/>
                </a:solidFill>
                <a:effectLst/>
                <a:uLnTx/>
                <a:uFillTx/>
                <a:latin typeface="+mn-lt"/>
                <a:ea typeface="+mn-ea"/>
                <a:cs typeface="+mn-cs"/>
              </a:rPr>
              <a:t>	</a:t>
            </a:r>
            <a:endParaRPr kumimoji="0" lang="pt-BR" sz="2200" b="1" i="0" strike="noStrike" kern="0" cap="none" spc="0" normalizeH="0" baseline="0" noProof="0" dirty="0">
              <a:ln>
                <a:noFill/>
              </a:ln>
              <a:solidFill>
                <a:srgbClr val="C00000"/>
              </a:solidFill>
              <a:effectLst/>
              <a:uLnTx/>
              <a:uFillTx/>
              <a:latin typeface="+mn-lt"/>
              <a:ea typeface="+mn-ea"/>
              <a:cs typeface="+mn-cs"/>
            </a:endParaRPr>
          </a:p>
        </p:txBody>
      </p:sp>
      <p:pic>
        <p:nvPicPr>
          <p:cNvPr id="6" name="Picture 2"/>
          <p:cNvPicPr>
            <a:picLocks noChangeAspect="1" noChangeArrowheads="1"/>
          </p:cNvPicPr>
          <p:nvPr/>
        </p:nvPicPr>
        <p:blipFill>
          <a:blip r:embed="rId2" cstate="print"/>
          <a:srcRect/>
          <a:stretch>
            <a:fillRect/>
          </a:stretch>
        </p:blipFill>
        <p:spPr bwMode="auto">
          <a:xfrm>
            <a:off x="7956376" y="6151443"/>
            <a:ext cx="755507" cy="636217"/>
          </a:xfrm>
          <a:prstGeom prst="rect">
            <a:avLst/>
          </a:prstGeom>
          <a:noFill/>
          <a:ln w="9525">
            <a:noFill/>
            <a:miter lim="800000"/>
            <a:headEnd/>
            <a:tailEnd/>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0" y="1384300"/>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Problema: Dimensões de Modificação Lenta.</a:t>
            </a:r>
          </a:p>
          <a:p>
            <a:pPr marL="914400" lvl="1" indent="-457200" algn="just">
              <a:spcBef>
                <a:spcPct val="20000"/>
              </a:spcBef>
              <a:buClr>
                <a:schemeClr val="tx2"/>
              </a:buClr>
              <a:buSzPct val="70000"/>
              <a:defRPr/>
            </a:pPr>
            <a:r>
              <a:rPr lang="pt-BR" sz="2400" kern="0" dirty="0">
                <a:latin typeface="+mn-lt"/>
              </a:rPr>
              <a:t>2. 	E se jogarmos essa questão para a tabela de Fatos?</a:t>
            </a:r>
          </a:p>
          <a:p>
            <a:pPr marL="914400" lvl="1" indent="-457200" algn="just">
              <a:spcBef>
                <a:spcPct val="20000"/>
              </a:spcBef>
              <a:buClr>
                <a:schemeClr val="tx2"/>
              </a:buClr>
              <a:buSzPct val="70000"/>
              <a:defRPr/>
            </a:pPr>
            <a:r>
              <a:rPr lang="pt-BR" sz="2400" kern="0" dirty="0">
                <a:latin typeface="+mn-lt"/>
              </a:rPr>
              <a:t>	Apenas complicaríamos ainda mais o tomador de decisão, que precisaria entender um sem número de situações que estariam presentes na tabela de fatos.</a:t>
            </a:r>
            <a:endParaRPr kumimoji="0" lang="pt-BR" sz="2200" b="1" i="0" strike="noStrike" kern="0" cap="none" spc="0" normalizeH="0" baseline="0" noProof="0" dirty="0">
              <a:ln>
                <a:noFill/>
              </a:ln>
              <a:solidFill>
                <a:srgbClr val="C00000"/>
              </a:solidFill>
              <a:effectLst/>
              <a:uLnTx/>
              <a:uFillTx/>
              <a:latin typeface="+mn-lt"/>
              <a:ea typeface="+mn-ea"/>
              <a:cs typeface="+mn-cs"/>
            </a:endParaRPr>
          </a:p>
        </p:txBody>
      </p:sp>
      <p:pic>
        <p:nvPicPr>
          <p:cNvPr id="6" name="Picture 2"/>
          <p:cNvPicPr>
            <a:picLocks noChangeAspect="1" noChangeArrowheads="1"/>
          </p:cNvPicPr>
          <p:nvPr/>
        </p:nvPicPr>
        <p:blipFill>
          <a:blip r:embed="rId2" cstate="print"/>
          <a:srcRect/>
          <a:stretch>
            <a:fillRect/>
          </a:stretch>
        </p:blipFill>
        <p:spPr bwMode="auto">
          <a:xfrm>
            <a:off x="6372200" y="4817401"/>
            <a:ext cx="2339683" cy="1970260"/>
          </a:xfrm>
          <a:prstGeom prst="rect">
            <a:avLst/>
          </a:prstGeom>
          <a:noFill/>
          <a:ln w="9525">
            <a:noFill/>
            <a:miter lim="800000"/>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260350"/>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107504" y="1556792"/>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Problema: Dimensões de Modificação Lenta.</a:t>
            </a:r>
          </a:p>
          <a:p>
            <a:pPr marL="914400" lvl="1" indent="-457200" algn="just">
              <a:spcBef>
                <a:spcPct val="20000"/>
              </a:spcBef>
              <a:buClr>
                <a:schemeClr val="tx2"/>
              </a:buClr>
              <a:buSzPct val="70000"/>
              <a:defRPr/>
            </a:pPr>
            <a:r>
              <a:rPr lang="pt-BR" sz="2400" kern="0" dirty="0">
                <a:latin typeface="+mn-lt"/>
              </a:rPr>
              <a:t>3.	E se “amarrarmos” diretamente a dimensão (como produto, cliente)?</a:t>
            </a:r>
          </a:p>
          <a:p>
            <a:pPr marL="914400" lvl="1" indent="-457200" algn="just">
              <a:spcBef>
                <a:spcPct val="20000"/>
              </a:spcBef>
              <a:buClr>
                <a:schemeClr val="tx2"/>
              </a:buClr>
              <a:buSzPct val="70000"/>
              <a:defRPr/>
            </a:pPr>
            <a:r>
              <a:rPr lang="pt-BR" sz="2400" kern="0" dirty="0">
                <a:latin typeface="+mn-lt"/>
              </a:rPr>
              <a:t>	Novamente, apenas complicaríamos as coisas. A consistência ficaria muito difícil. O desempenho tenderia a ser prejudicado também.</a:t>
            </a:r>
            <a:endParaRPr kumimoji="0" lang="pt-BR" sz="2200" b="1" i="0" strike="noStrike" kern="0" cap="none" spc="0" normalizeH="0" baseline="0" noProof="0" dirty="0">
              <a:ln>
                <a:noFill/>
              </a:ln>
              <a:solidFill>
                <a:srgbClr val="C00000"/>
              </a:solidFill>
              <a:effectLst/>
              <a:uLnTx/>
              <a:uFillTx/>
              <a:latin typeface="+mn-lt"/>
              <a:ea typeface="+mn-ea"/>
              <a:cs typeface="+mn-cs"/>
            </a:endParaRPr>
          </a:p>
        </p:txBody>
      </p:sp>
      <p:pic>
        <p:nvPicPr>
          <p:cNvPr id="6" name="Picture 2"/>
          <p:cNvPicPr>
            <a:picLocks noChangeAspect="1" noChangeArrowheads="1"/>
          </p:cNvPicPr>
          <p:nvPr/>
        </p:nvPicPr>
        <p:blipFill>
          <a:blip r:embed="rId2" cstate="print"/>
          <a:srcRect/>
          <a:stretch>
            <a:fillRect/>
          </a:stretch>
        </p:blipFill>
        <p:spPr bwMode="auto">
          <a:xfrm>
            <a:off x="6372200" y="4817401"/>
            <a:ext cx="2339683" cy="1970260"/>
          </a:xfrm>
          <a:prstGeom prst="rect">
            <a:avLst/>
          </a:prstGeom>
          <a:noFill/>
          <a:ln w="9525">
            <a:noFill/>
            <a:miter lim="800000"/>
            <a:headEnd/>
            <a:tailEnd/>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179512" y="1384300"/>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p>
          <a:p>
            <a:pPr marL="914400" lvl="1" indent="-457200" algn="just">
              <a:spcBef>
                <a:spcPct val="20000"/>
              </a:spcBef>
              <a:buClr>
                <a:schemeClr val="tx2"/>
              </a:buClr>
              <a:buSzPct val="70000"/>
              <a:defRPr/>
            </a:pPr>
            <a:r>
              <a:rPr lang="pt-BR" sz="2400" kern="0" dirty="0">
                <a:latin typeface="+mn-lt"/>
              </a:rPr>
              <a:t>	Conclusão: Sem pensarmos nessa situação é bastante provável que eliminemos a capacidade do DW representar corretamente os históricos!</a:t>
            </a:r>
          </a:p>
          <a:p>
            <a:pPr marL="914400" lvl="1" indent="-457200" algn="just">
              <a:spcBef>
                <a:spcPct val="20000"/>
              </a:spcBef>
              <a:buClr>
                <a:schemeClr val="tx2"/>
              </a:buClr>
              <a:buSzPct val="70000"/>
              <a:defRPr/>
            </a:pPr>
            <a:endParaRPr kumimoji="0" lang="pt-BR" sz="2400" b="1" i="0" strike="noStrike" kern="0" cap="none" spc="0" normalizeH="0" baseline="0" noProof="0" dirty="0">
              <a:ln>
                <a:noFill/>
              </a:ln>
              <a:solidFill>
                <a:srgbClr val="C00000"/>
              </a:solidFill>
              <a:effectLst/>
              <a:uLnTx/>
              <a:uFillTx/>
              <a:latin typeface="+mn-lt"/>
              <a:ea typeface="+mn-ea"/>
              <a:cs typeface="+mn-cs"/>
            </a:endParaRPr>
          </a:p>
          <a:p>
            <a:pPr marL="914400" lvl="1" indent="-457200" algn="just">
              <a:spcBef>
                <a:spcPct val="20000"/>
              </a:spcBef>
              <a:buClr>
                <a:schemeClr val="tx2"/>
              </a:buClr>
              <a:buSzPct val="70000"/>
              <a:defRPr/>
            </a:pPr>
            <a:r>
              <a:rPr lang="pt-BR" sz="2400" b="1" kern="0" dirty="0">
                <a:solidFill>
                  <a:srgbClr val="C00000"/>
                </a:solidFill>
                <a:latin typeface="+mn-lt"/>
              </a:rPr>
              <a:t>	Ora, e para que mesmo serve o DW?</a:t>
            </a:r>
            <a:endParaRPr kumimoji="0" lang="pt-BR" sz="2200" b="1" i="0" strike="noStrike" kern="0" cap="none" spc="0" normalizeH="0" baseline="0" noProof="0" dirty="0">
              <a:ln>
                <a:noFill/>
              </a:ln>
              <a:solidFill>
                <a:srgbClr val="C00000"/>
              </a:solidFill>
              <a:effectLst/>
              <a:uLnTx/>
              <a:uFillTx/>
              <a:latin typeface="+mn-lt"/>
              <a:ea typeface="+mn-ea"/>
              <a:cs typeface="+mn-cs"/>
            </a:endParaRPr>
          </a:p>
        </p:txBody>
      </p:sp>
      <p:pic>
        <p:nvPicPr>
          <p:cNvPr id="6" name="Picture 2"/>
          <p:cNvPicPr>
            <a:picLocks noChangeAspect="1" noChangeArrowheads="1"/>
          </p:cNvPicPr>
          <p:nvPr/>
        </p:nvPicPr>
        <p:blipFill>
          <a:blip r:embed="rId2" cstate="print"/>
          <a:srcRect/>
          <a:stretch>
            <a:fillRect/>
          </a:stretch>
        </p:blipFill>
        <p:spPr bwMode="auto">
          <a:xfrm>
            <a:off x="6372200" y="4817401"/>
            <a:ext cx="2339683" cy="1970260"/>
          </a:xfrm>
          <a:prstGeom prst="rect">
            <a:avLst/>
          </a:prstGeom>
          <a:noFill/>
          <a:ln w="9525">
            <a:noFill/>
            <a:miter lim="800000"/>
            <a:headEnd/>
            <a:tailEnd/>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0" y="1268760"/>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p>
          <a:p>
            <a:pPr marL="800100" lvl="1" indent="-342900" algn="just">
              <a:spcBef>
                <a:spcPct val="20000"/>
              </a:spcBef>
              <a:buClr>
                <a:schemeClr val="tx2"/>
              </a:buClr>
              <a:buSzPct val="70000"/>
              <a:defRPr/>
            </a:pPr>
            <a:r>
              <a:rPr lang="pt-BR" sz="2400" kern="0" dirty="0">
                <a:latin typeface="+mn-lt"/>
              </a:rPr>
              <a:t>	Objetivo: O DW deve ser capaz de mostrar corretamente fatos históricos, independentemente de terem sido afetados ou não por mudanças que ocorrem lentamente.</a:t>
            </a:r>
          </a:p>
          <a:p>
            <a:pPr marL="800100" lvl="1" indent="-342900" algn="just">
              <a:spcBef>
                <a:spcPct val="20000"/>
              </a:spcBef>
              <a:buClr>
                <a:schemeClr val="tx2"/>
              </a:buClr>
              <a:buSzPct val="70000"/>
              <a:defRPr/>
            </a:pPr>
            <a:endParaRPr lang="pt-BR" sz="2400" kern="0" dirty="0">
              <a:latin typeface="+mn-lt"/>
            </a:endParaRPr>
          </a:p>
          <a:p>
            <a:pPr marL="800100" lvl="1" indent="-342900" algn="just">
              <a:spcBef>
                <a:spcPct val="20000"/>
              </a:spcBef>
              <a:buClr>
                <a:schemeClr val="tx2"/>
              </a:buClr>
              <a:buSzPct val="70000"/>
              <a:defRPr/>
            </a:pPr>
            <a:r>
              <a:rPr lang="pt-BR" sz="2400" kern="0" dirty="0">
                <a:latin typeface="+mn-lt"/>
              </a:rPr>
              <a:t>	A questão deixa passa a ser: Como rastrear as dimensões que sofreram mudanças com o tempo...</a:t>
            </a:r>
          </a:p>
          <a:p>
            <a:pPr marL="800100" lvl="1" indent="-342900" algn="just">
              <a:spcBef>
                <a:spcPct val="20000"/>
              </a:spcBef>
              <a:buClr>
                <a:schemeClr val="tx2"/>
              </a:buClr>
              <a:buSzPct val="70000"/>
              <a:defRPr/>
            </a:pPr>
            <a:r>
              <a:rPr lang="pt-BR" sz="2400" kern="0" dirty="0">
                <a:latin typeface="+mn-lt"/>
              </a:rPr>
              <a:t>	</a:t>
            </a:r>
          </a:p>
        </p:txBody>
      </p:sp>
      <p:pic>
        <p:nvPicPr>
          <p:cNvPr id="6" name="Picture 2"/>
          <p:cNvPicPr>
            <a:picLocks noChangeAspect="1" noChangeArrowheads="1"/>
          </p:cNvPicPr>
          <p:nvPr/>
        </p:nvPicPr>
        <p:blipFill>
          <a:blip r:embed="rId2" cstate="print"/>
          <a:srcRect/>
          <a:stretch>
            <a:fillRect/>
          </a:stretch>
        </p:blipFill>
        <p:spPr bwMode="auto">
          <a:xfrm>
            <a:off x="6372200" y="4817401"/>
            <a:ext cx="2339683" cy="1970260"/>
          </a:xfrm>
          <a:prstGeom prst="rect">
            <a:avLst/>
          </a:prstGeom>
          <a:noFill/>
          <a:ln w="9525">
            <a:noFill/>
            <a:miter lim="800000"/>
            <a:headEnd/>
            <a:tailEnd/>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4300"/>
            <a:ext cx="7343775" cy="1011238"/>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0" y="1268760"/>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endParaRPr kumimoji="0" lang="pt-BR" sz="2400" b="1" i="0" strike="noStrike" kern="0" cap="none" spc="0" normalizeH="0" baseline="0" noProof="0" dirty="0">
              <a:ln>
                <a:noFill/>
              </a:ln>
              <a:solidFill>
                <a:schemeClr val="tx1"/>
              </a:solidFill>
              <a:effectLst/>
              <a:uLnTx/>
              <a:uFillTx/>
              <a:latin typeface="+mn-lt"/>
              <a:ea typeface="+mn-ea"/>
              <a:cs typeface="+mn-cs"/>
            </a:endParaRPr>
          </a:p>
          <a:p>
            <a:pPr marL="800100" lvl="1" indent="-342900" algn="just">
              <a:spcBef>
                <a:spcPct val="20000"/>
              </a:spcBef>
              <a:buClr>
                <a:schemeClr val="tx2"/>
              </a:buClr>
              <a:buSzPct val="70000"/>
              <a:buFont typeface="Wingdings" pitchFamily="2" charset="2"/>
              <a:buChar char="¡"/>
            </a:pPr>
            <a:r>
              <a:rPr kumimoji="0" lang="pt-BR" sz="2200" b="1" i="0" strike="noStrike" kern="0" cap="none" spc="0" normalizeH="0" baseline="0" noProof="0" dirty="0">
                <a:ln>
                  <a:noFill/>
                </a:ln>
                <a:solidFill>
                  <a:schemeClr val="tx1"/>
                </a:solidFill>
                <a:effectLst/>
                <a:uLnTx/>
                <a:uFillTx/>
                <a:latin typeface="+mn-lt"/>
                <a:ea typeface="+mn-ea"/>
                <a:cs typeface="+mn-cs"/>
              </a:rPr>
              <a:t>Estratégia: Sobrescrita dos Dados</a:t>
            </a:r>
          </a:p>
          <a:p>
            <a:pPr marL="1257300" lvl="2" indent="-342900" algn="just">
              <a:spcBef>
                <a:spcPct val="20000"/>
              </a:spcBef>
              <a:buClr>
                <a:schemeClr val="tx2"/>
              </a:buClr>
              <a:buSzPct val="70000"/>
              <a:buFont typeface="Wingdings" pitchFamily="2" charset="2"/>
              <a:buChar char="¡"/>
            </a:pPr>
            <a:r>
              <a:rPr kumimoji="0" lang="pt-BR" sz="2200" i="0" u="none" strike="noStrike" kern="0" cap="none" spc="0" normalizeH="0" baseline="0" noProof="0" dirty="0">
                <a:ln>
                  <a:noFill/>
                </a:ln>
                <a:solidFill>
                  <a:schemeClr val="tx1"/>
                </a:solidFill>
                <a:effectLst/>
                <a:uLnTx/>
                <a:uFillTx/>
                <a:latin typeface="+mn-lt"/>
                <a:ea typeface="+mn-ea"/>
                <a:cs typeface="+mn-cs"/>
              </a:rPr>
              <a:t>Cada novo registro substitui o registro original. Só existe um registro no banco de dados – aquele relativo ao dado atual.</a:t>
            </a:r>
          </a:p>
          <a:p>
            <a:pPr marL="1257300" lvl="2" indent="-342900" algn="just">
              <a:spcBef>
                <a:spcPct val="20000"/>
              </a:spcBef>
              <a:buClr>
                <a:schemeClr val="tx2"/>
              </a:buClr>
              <a:buSzPct val="70000"/>
              <a:buFont typeface="Wingdings" pitchFamily="2" charset="2"/>
              <a:buChar char="¡"/>
            </a:pPr>
            <a:r>
              <a:rPr lang="pt-BR" sz="2200" kern="0" dirty="0">
                <a:latin typeface="+mn-lt"/>
              </a:rPr>
              <a:t>Consequência: </a:t>
            </a:r>
            <a:r>
              <a:rPr kumimoji="0" lang="pt-BR" sz="2200" i="0" u="none" strike="noStrike" kern="0" cap="none" spc="0" normalizeH="0" baseline="0" noProof="0" dirty="0">
                <a:ln>
                  <a:noFill/>
                </a:ln>
                <a:solidFill>
                  <a:schemeClr val="tx1"/>
                </a:solidFill>
                <a:effectLst/>
                <a:uLnTx/>
                <a:uFillTx/>
                <a:latin typeface="+mn-lt"/>
                <a:ea typeface="+mn-ea"/>
                <a:cs typeface="+mn-cs"/>
              </a:rPr>
              <a:t>Não se</a:t>
            </a:r>
            <a:r>
              <a:rPr kumimoji="0" lang="pt-BR" sz="2200" i="0" u="none" strike="noStrike" kern="0" cap="none" spc="0" normalizeH="0" noProof="0" dirty="0">
                <a:ln>
                  <a:noFill/>
                </a:ln>
                <a:solidFill>
                  <a:schemeClr val="tx1"/>
                </a:solidFill>
                <a:effectLst/>
                <a:uLnTx/>
                <a:uFillTx/>
                <a:latin typeface="+mn-lt"/>
                <a:ea typeface="+mn-ea"/>
                <a:cs typeface="+mn-cs"/>
              </a:rPr>
              <a:t> preserva o </a:t>
            </a:r>
            <a:r>
              <a:rPr kumimoji="0" lang="pt-BR" sz="2200" i="0" u="none" strike="noStrike" kern="0" cap="none" spc="0" normalizeH="0" baseline="0" noProof="0" dirty="0">
                <a:ln>
                  <a:noFill/>
                </a:ln>
                <a:solidFill>
                  <a:schemeClr val="tx1"/>
                </a:solidFill>
                <a:effectLst/>
                <a:uLnTx/>
                <a:uFillTx/>
                <a:latin typeface="+mn-lt"/>
                <a:ea typeface="+mn-ea"/>
                <a:cs typeface="+mn-cs"/>
              </a:rPr>
              <a:t>histórico. A cada nova</a:t>
            </a:r>
            <a:r>
              <a:rPr kumimoji="0" lang="pt-BR" sz="2200" i="0" u="none" strike="noStrike" kern="0" cap="none" spc="0" normalizeH="0" noProof="0" dirty="0">
                <a:ln>
                  <a:noFill/>
                </a:ln>
                <a:solidFill>
                  <a:schemeClr val="tx1"/>
                </a:solidFill>
                <a:effectLst/>
                <a:uLnTx/>
                <a:uFillTx/>
                <a:latin typeface="+mn-lt"/>
                <a:ea typeface="+mn-ea"/>
                <a:cs typeface="+mn-cs"/>
              </a:rPr>
              <a:t> </a:t>
            </a:r>
            <a:r>
              <a:rPr kumimoji="0" lang="pt-BR" sz="2200" i="0" u="none" strike="noStrike" kern="0" cap="none" spc="0" normalizeH="0" baseline="0" noProof="0" dirty="0">
                <a:ln>
                  <a:noFill/>
                </a:ln>
                <a:solidFill>
                  <a:schemeClr val="tx1"/>
                </a:solidFill>
                <a:effectLst/>
                <a:uLnTx/>
                <a:uFillTx/>
                <a:latin typeface="+mn-lt"/>
                <a:ea typeface="+mn-ea"/>
                <a:cs typeface="+mn-cs"/>
              </a:rPr>
              <a:t>inserção no DW, se o</a:t>
            </a:r>
            <a:r>
              <a:rPr kumimoji="0" lang="pt-BR" sz="2200" i="0" u="none" strike="noStrike" kern="0" cap="none" spc="0" normalizeH="0" noProof="0" dirty="0">
                <a:ln>
                  <a:noFill/>
                </a:ln>
                <a:solidFill>
                  <a:schemeClr val="tx1"/>
                </a:solidFill>
                <a:effectLst/>
                <a:uLnTx/>
                <a:uFillTx/>
                <a:latin typeface="+mn-lt"/>
                <a:ea typeface="+mn-ea"/>
                <a:cs typeface="+mn-cs"/>
              </a:rPr>
              <a:t> registro existir, será sobre-escrito.</a:t>
            </a:r>
          </a:p>
          <a:p>
            <a:pPr marL="1257300" lvl="2" indent="-342900" algn="just">
              <a:spcBef>
                <a:spcPct val="20000"/>
              </a:spcBef>
              <a:buClr>
                <a:schemeClr val="tx2"/>
              </a:buClr>
              <a:buSzPct val="70000"/>
              <a:buFont typeface="Wingdings" pitchFamily="2" charset="2"/>
              <a:buChar char="¡"/>
            </a:pPr>
            <a:r>
              <a:rPr lang="pt-BR" sz="2200" b="0" kern="0" baseline="0" dirty="0">
                <a:latin typeface="+mn-lt"/>
              </a:rPr>
              <a:t>Usual</a:t>
            </a:r>
            <a:r>
              <a:rPr lang="pt-BR" sz="2200" b="0" kern="0" dirty="0">
                <a:latin typeface="+mn-lt"/>
              </a:rPr>
              <a:t> quando um produto sofre uma pequena transformação, mas representa uma continuidade em relação a um produto que existia anteriormente.</a:t>
            </a:r>
          </a:p>
          <a:p>
            <a:pPr marL="1257300" lvl="2" indent="-342900" algn="just">
              <a:spcBef>
                <a:spcPct val="20000"/>
              </a:spcBef>
              <a:buClr>
                <a:schemeClr val="tx2"/>
              </a:buClr>
              <a:buSzPct val="70000"/>
              <a:buFont typeface="Wingdings" pitchFamily="2" charset="2"/>
              <a:buChar char="¡"/>
            </a:pPr>
            <a:r>
              <a:rPr kumimoji="0" lang="pt-BR" sz="2200" i="0" u="none" strike="noStrike" kern="0" cap="none" spc="0" normalizeH="0" baseline="0" noProof="0" dirty="0">
                <a:ln>
                  <a:noFill/>
                </a:ln>
                <a:solidFill>
                  <a:schemeClr val="tx1"/>
                </a:solidFill>
                <a:effectLst/>
                <a:uLnTx/>
                <a:uFillTx/>
                <a:latin typeface="+mn-lt"/>
                <a:ea typeface="+mn-ea"/>
                <a:cs typeface="+mn-cs"/>
              </a:rPr>
              <a:t>Exemplo:</a:t>
            </a:r>
            <a:r>
              <a:rPr kumimoji="0" lang="pt-BR" sz="2200" i="0" u="none" strike="noStrike" kern="0" cap="none" spc="0" normalizeH="0" noProof="0" dirty="0">
                <a:ln>
                  <a:noFill/>
                </a:ln>
                <a:solidFill>
                  <a:schemeClr val="tx1"/>
                </a:solidFill>
                <a:effectLst/>
                <a:uLnTx/>
                <a:uFillTx/>
                <a:latin typeface="+mn-lt"/>
                <a:ea typeface="+mn-ea"/>
                <a:cs typeface="+mn-cs"/>
              </a:rPr>
              <a:t> </a:t>
            </a: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None/>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p:txBody>
      </p:sp>
      <p:graphicFrame>
        <p:nvGraphicFramePr>
          <p:cNvPr id="8" name="Tabela 7"/>
          <p:cNvGraphicFramePr>
            <a:graphicFrameLocks noGrp="1"/>
          </p:cNvGraphicFramePr>
          <p:nvPr/>
        </p:nvGraphicFramePr>
        <p:xfrm>
          <a:off x="1115616" y="5589240"/>
          <a:ext cx="7200800" cy="1112520"/>
        </p:xfrm>
        <a:graphic>
          <a:graphicData uri="http://schemas.openxmlformats.org/drawingml/2006/table">
            <a:tbl>
              <a:tblPr firstRow="1" bandRow="1">
                <a:tableStyleId>{5C22544A-7EE6-4342-B048-85BDC9FD1C3A}</a:tableStyleId>
              </a:tblPr>
              <a:tblGrid>
                <a:gridCol w="1190816">
                  <a:extLst>
                    <a:ext uri="{9D8B030D-6E8A-4147-A177-3AD203B41FA5}">
                      <a16:colId xmlns:a16="http://schemas.microsoft.com/office/drawing/2014/main" val="20000"/>
                    </a:ext>
                  </a:extLst>
                </a:gridCol>
                <a:gridCol w="2869209">
                  <a:extLst>
                    <a:ext uri="{9D8B030D-6E8A-4147-A177-3AD203B41FA5}">
                      <a16:colId xmlns:a16="http://schemas.microsoft.com/office/drawing/2014/main" val="20001"/>
                    </a:ext>
                  </a:extLst>
                </a:gridCol>
                <a:gridCol w="3140775">
                  <a:extLst>
                    <a:ext uri="{9D8B030D-6E8A-4147-A177-3AD203B41FA5}">
                      <a16:colId xmlns:a16="http://schemas.microsoft.com/office/drawing/2014/main" val="20002"/>
                    </a:ext>
                  </a:extLst>
                </a:gridCol>
              </a:tblGrid>
              <a:tr h="370840">
                <a:tc>
                  <a:txBody>
                    <a:bodyPr/>
                    <a:lstStyle/>
                    <a:p>
                      <a:r>
                        <a:rPr lang="pt-BR" dirty="0"/>
                        <a:t>Chave</a:t>
                      </a:r>
                    </a:p>
                  </a:txBody>
                  <a:tcPr>
                    <a:solidFill>
                      <a:srgbClr val="CC0000"/>
                    </a:solidFill>
                  </a:tcPr>
                </a:tc>
                <a:tc>
                  <a:txBody>
                    <a:bodyPr/>
                    <a:lstStyle/>
                    <a:p>
                      <a:r>
                        <a:rPr lang="pt-BR" dirty="0"/>
                        <a:t>Cliente</a:t>
                      </a:r>
                    </a:p>
                  </a:txBody>
                  <a:tcPr>
                    <a:solidFill>
                      <a:srgbClr val="CC0000"/>
                    </a:solidFill>
                  </a:tcPr>
                </a:tc>
                <a:tc>
                  <a:txBody>
                    <a:bodyPr/>
                    <a:lstStyle/>
                    <a:p>
                      <a:r>
                        <a:rPr lang="pt-BR" dirty="0"/>
                        <a:t>Grupo</a:t>
                      </a:r>
                    </a:p>
                  </a:txBody>
                  <a:tcPr>
                    <a:solidFill>
                      <a:srgbClr val="CC0000"/>
                    </a:solidFill>
                  </a:tcPr>
                </a:tc>
                <a:extLst>
                  <a:ext uri="{0D108BD9-81ED-4DB2-BD59-A6C34878D82A}">
                    <a16:rowId xmlns:a16="http://schemas.microsoft.com/office/drawing/2014/main" val="10000"/>
                  </a:ext>
                </a:extLst>
              </a:tr>
              <a:tr h="370840">
                <a:tc>
                  <a:txBody>
                    <a:bodyPr/>
                    <a:lstStyle/>
                    <a:p>
                      <a:r>
                        <a:rPr lang="pt-BR" dirty="0"/>
                        <a:t>12345</a:t>
                      </a:r>
                    </a:p>
                  </a:txBody>
                  <a:tcPr>
                    <a:solidFill>
                      <a:schemeClr val="tx2">
                        <a:lumMod val="60000"/>
                        <a:lumOff val="40000"/>
                      </a:schemeClr>
                    </a:solidFill>
                  </a:tcPr>
                </a:tc>
                <a:tc>
                  <a:txBody>
                    <a:bodyPr/>
                    <a:lstStyle/>
                    <a:p>
                      <a:r>
                        <a:rPr lang="pt-BR" dirty="0"/>
                        <a:t>Casa Sino-Brasileira</a:t>
                      </a:r>
                    </a:p>
                  </a:txBody>
                  <a:tcPr>
                    <a:solidFill>
                      <a:schemeClr val="tx2">
                        <a:lumMod val="60000"/>
                        <a:lumOff val="40000"/>
                      </a:schemeClr>
                    </a:solidFill>
                  </a:tcPr>
                </a:tc>
                <a:tc>
                  <a:txBody>
                    <a:bodyPr/>
                    <a:lstStyle/>
                    <a:p>
                      <a:r>
                        <a:rPr lang="pt-BR" dirty="0"/>
                        <a:t>Grande Magazine</a:t>
                      </a:r>
                    </a:p>
                  </a:txBody>
                  <a:tcPr>
                    <a:solidFill>
                      <a:schemeClr val="tx2">
                        <a:lumMod val="60000"/>
                        <a:lumOff val="40000"/>
                      </a:schemeClr>
                    </a:solidFill>
                  </a:tcPr>
                </a:tc>
                <a:extLst>
                  <a:ext uri="{0D108BD9-81ED-4DB2-BD59-A6C34878D82A}">
                    <a16:rowId xmlns:a16="http://schemas.microsoft.com/office/drawing/2014/main" val="10001"/>
                  </a:ext>
                </a:extLst>
              </a:tr>
              <a:tr h="370840">
                <a:tc>
                  <a:txBody>
                    <a:bodyPr/>
                    <a:lstStyle/>
                    <a:p>
                      <a:r>
                        <a:rPr lang="pt-BR" dirty="0"/>
                        <a:t>12345</a:t>
                      </a:r>
                    </a:p>
                  </a:txBody>
                  <a:tcPr>
                    <a:solidFill>
                      <a:srgbClr val="FFCC99"/>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a:t>Casa Sino-Brasileira</a:t>
                      </a:r>
                    </a:p>
                  </a:txBody>
                  <a:tcPr>
                    <a:solidFill>
                      <a:srgbClr val="FFCC99"/>
                    </a:solidFill>
                  </a:tcPr>
                </a:tc>
                <a:tc>
                  <a:txBody>
                    <a:bodyPr/>
                    <a:lstStyle/>
                    <a:p>
                      <a:r>
                        <a:rPr lang="pt-BR" dirty="0"/>
                        <a:t>Lojinha de Mini</a:t>
                      </a:r>
                      <a:r>
                        <a:rPr lang="pt-BR" baseline="0" dirty="0"/>
                        <a:t> Shopping</a:t>
                      </a:r>
                      <a:endParaRPr lang="pt-BR" dirty="0"/>
                    </a:p>
                  </a:txBody>
                  <a:tcPr>
                    <a:solidFill>
                      <a:srgbClr val="FFCC99"/>
                    </a:solidFill>
                  </a:tcPr>
                </a:tc>
                <a:extLst>
                  <a:ext uri="{0D108BD9-81ED-4DB2-BD59-A6C34878D82A}">
                    <a16:rowId xmlns:a16="http://schemas.microsoft.com/office/drawing/2014/main" val="10002"/>
                  </a:ext>
                </a:extLst>
              </a:tr>
            </a:tbl>
          </a:graphicData>
        </a:graphic>
      </p:graphicFrame>
      <p:pic>
        <p:nvPicPr>
          <p:cNvPr id="39938" name="Picture 2" descr="https://encrypted-tbn3.gstatic.com/images?q=tbn:ANd9GcSx5Ehwhlg0TDLrjtpG95kl1EsHPF-ovOlPRheVljmaKTzpCtyP"/>
          <p:cNvPicPr>
            <a:picLocks noChangeAspect="1" noChangeArrowheads="1"/>
          </p:cNvPicPr>
          <p:nvPr/>
        </p:nvPicPr>
        <p:blipFill>
          <a:blip r:embed="rId2" cstate="print"/>
          <a:srcRect/>
          <a:stretch>
            <a:fillRect/>
          </a:stretch>
        </p:blipFill>
        <p:spPr bwMode="auto">
          <a:xfrm>
            <a:off x="0" y="5850979"/>
            <a:ext cx="881464" cy="1007021"/>
          </a:xfrm>
          <a:prstGeom prst="rect">
            <a:avLst/>
          </a:prstGeom>
          <a:noFill/>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5888"/>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0" y="1196752"/>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p>
          <a:p>
            <a:pPr marL="800100" lvl="1" indent="-342900" algn="just">
              <a:spcBef>
                <a:spcPct val="20000"/>
              </a:spcBef>
              <a:buClr>
                <a:schemeClr val="tx2"/>
              </a:buClr>
              <a:buSzPct val="70000"/>
              <a:buFont typeface="Arial" pitchFamily="34" charset="0"/>
              <a:buChar char="•"/>
              <a:defRPr/>
            </a:pPr>
            <a:r>
              <a:rPr lang="pt-BR" sz="2400" kern="0" dirty="0">
                <a:latin typeface="+mn-lt"/>
              </a:rPr>
              <a:t>O atributo da dimensão é simplesmente atualizado com o novo valor.</a:t>
            </a:r>
          </a:p>
          <a:p>
            <a:pPr marL="800100" lvl="1" indent="-342900" algn="just">
              <a:spcBef>
                <a:spcPct val="20000"/>
              </a:spcBef>
              <a:buClr>
                <a:schemeClr val="tx2"/>
              </a:buClr>
              <a:buSzPct val="70000"/>
              <a:buFont typeface="Arial" pitchFamily="34" charset="0"/>
              <a:buChar char="•"/>
              <a:defRPr/>
            </a:pPr>
            <a:r>
              <a:rPr lang="pt-BR" sz="2400" kern="0" dirty="0">
                <a:latin typeface="+mn-lt"/>
              </a:rPr>
              <a:t>Nenhum outro aspecto precisa ser modificado.</a:t>
            </a:r>
          </a:p>
          <a:p>
            <a:pPr marL="800100" lvl="1" indent="-342900" algn="just">
              <a:spcBef>
                <a:spcPct val="20000"/>
              </a:spcBef>
              <a:buClr>
                <a:schemeClr val="tx2"/>
              </a:buClr>
              <a:buSzPct val="70000"/>
              <a:buFont typeface="Arial" pitchFamily="34" charset="0"/>
              <a:buChar char="•"/>
              <a:defRPr/>
            </a:pPr>
            <a:r>
              <a:rPr lang="pt-BR" sz="2400" kern="0" dirty="0">
                <a:latin typeface="+mn-lt"/>
              </a:rPr>
              <a:t>Nenhuma chave é afetada no banco de dados.</a:t>
            </a:r>
          </a:p>
          <a:p>
            <a:pPr marL="800100" lvl="1" indent="-342900" algn="just">
              <a:spcBef>
                <a:spcPct val="20000"/>
              </a:spcBef>
              <a:buClr>
                <a:schemeClr val="tx2"/>
              </a:buClr>
              <a:buSzPct val="70000"/>
              <a:buFont typeface="Arial" pitchFamily="34" charset="0"/>
              <a:buChar char="•"/>
              <a:defRPr/>
            </a:pPr>
            <a:r>
              <a:rPr lang="pt-BR" sz="2400" kern="0" dirty="0">
                <a:latin typeface="+mn-lt"/>
              </a:rPr>
              <a:t>Facilmente implementável, mas temos uma inconsistência, pois se alguém deixou de ser um grande magazine para virar uma lojinha de </a:t>
            </a:r>
            <a:r>
              <a:rPr lang="pt-BR" sz="2400" kern="0" dirty="0" err="1">
                <a:latin typeface="+mn-lt"/>
              </a:rPr>
              <a:t>mini-shopping</a:t>
            </a:r>
            <a:r>
              <a:rPr lang="pt-BR" sz="2400" kern="0" dirty="0">
                <a:latin typeface="+mn-lt"/>
              </a:rPr>
              <a:t>, poderá continuar a ser tratado como era?</a:t>
            </a:r>
          </a:p>
          <a:p>
            <a:pPr marL="800100" lvl="1" indent="-342900" algn="just">
              <a:spcBef>
                <a:spcPct val="20000"/>
              </a:spcBef>
              <a:buClr>
                <a:schemeClr val="tx2"/>
              </a:buClr>
              <a:buSzPct val="70000"/>
              <a:defRPr/>
            </a:pPr>
            <a:endParaRPr lang="pt-BR" sz="2400" kern="0" dirty="0">
              <a:latin typeface="+mn-lt"/>
            </a:endParaRPr>
          </a:p>
        </p:txBody>
      </p:sp>
      <p:pic>
        <p:nvPicPr>
          <p:cNvPr id="7" name="Picture 2" descr="https://encrypted-tbn3.gstatic.com/images?q=tbn:ANd9GcSx5Ehwhlg0TDLrjtpG95kl1EsHPF-ovOlPRheVljmaKTzpCtyP"/>
          <p:cNvPicPr>
            <a:picLocks noChangeAspect="1" noChangeArrowheads="1"/>
          </p:cNvPicPr>
          <p:nvPr/>
        </p:nvPicPr>
        <p:blipFill>
          <a:blip r:embed="rId2" cstate="print"/>
          <a:srcRect/>
          <a:stretch>
            <a:fillRect/>
          </a:stretch>
        </p:blipFill>
        <p:spPr bwMode="auto">
          <a:xfrm>
            <a:off x="7931260" y="5850979"/>
            <a:ext cx="881464" cy="1007021"/>
          </a:xfrm>
          <a:prstGeom prst="rect">
            <a:avLst/>
          </a:prstGeom>
          <a:noFill/>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5888"/>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0" y="1196752"/>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p>
          <a:p>
            <a:pPr marL="800100" lvl="1" indent="-342900" algn="just">
              <a:spcBef>
                <a:spcPct val="20000"/>
              </a:spcBef>
              <a:buClr>
                <a:schemeClr val="tx2"/>
              </a:buClr>
              <a:buSzPct val="70000"/>
              <a:buFont typeface="Arial" pitchFamily="34" charset="0"/>
              <a:buChar char="•"/>
              <a:defRPr/>
            </a:pPr>
            <a:r>
              <a:rPr lang="pt-BR" sz="2400" kern="0" dirty="0">
                <a:latin typeface="+mn-lt"/>
              </a:rPr>
              <a:t>Duas questões parecem saltar aos olhos...</a:t>
            </a:r>
          </a:p>
          <a:p>
            <a:pPr marL="1257300" lvl="2" indent="-342900" algn="just">
              <a:spcBef>
                <a:spcPct val="20000"/>
              </a:spcBef>
              <a:buClr>
                <a:schemeClr val="tx2"/>
              </a:buClr>
              <a:buSzPct val="70000"/>
              <a:buFont typeface="Arial" pitchFamily="34" charset="0"/>
              <a:buChar char="•"/>
              <a:defRPr/>
            </a:pPr>
            <a:r>
              <a:rPr lang="pt-BR" sz="2400" kern="0" dirty="0">
                <a:latin typeface="+mn-lt"/>
              </a:rPr>
              <a:t>Qual a importância dessa mudança para as análises do tomador de decisões?</a:t>
            </a:r>
          </a:p>
          <a:p>
            <a:pPr marL="1257300" lvl="2" indent="-342900" algn="just">
              <a:spcBef>
                <a:spcPct val="20000"/>
              </a:spcBef>
              <a:buClr>
                <a:schemeClr val="tx2"/>
              </a:buClr>
              <a:buSzPct val="70000"/>
              <a:buFont typeface="Arial" pitchFamily="34" charset="0"/>
              <a:buChar char="•"/>
              <a:defRPr/>
            </a:pPr>
            <a:r>
              <a:rPr lang="pt-BR" sz="2400" kern="0" dirty="0">
                <a:latin typeface="+mn-lt"/>
              </a:rPr>
              <a:t>Qual a importância de se preservar o histórico?</a:t>
            </a:r>
          </a:p>
          <a:p>
            <a:pPr marL="800100" lvl="1" indent="-342900" algn="just">
              <a:spcBef>
                <a:spcPct val="20000"/>
              </a:spcBef>
              <a:buClr>
                <a:schemeClr val="tx2"/>
              </a:buClr>
              <a:buSzPct val="70000"/>
              <a:buFont typeface="Arial" pitchFamily="34" charset="0"/>
              <a:buChar char="•"/>
              <a:defRPr/>
            </a:pPr>
            <a:r>
              <a:rPr lang="pt-BR" sz="2400" kern="0" dirty="0">
                <a:latin typeface="+mn-lt"/>
              </a:rPr>
              <a:t>Se a questão se aplicasse ao estado civil de um cliente que se casou e a estratégia fosse usada, nos registros e em todas análises ele apareceria como casado.</a:t>
            </a:r>
          </a:p>
          <a:p>
            <a:pPr marL="800100" lvl="1" indent="-342900" algn="just">
              <a:spcBef>
                <a:spcPct val="20000"/>
              </a:spcBef>
              <a:buClr>
                <a:schemeClr val="tx2"/>
              </a:buClr>
              <a:buSzPct val="70000"/>
              <a:buFont typeface="Arial" pitchFamily="34" charset="0"/>
              <a:buChar char="•"/>
              <a:defRPr/>
            </a:pPr>
            <a:endParaRPr lang="pt-BR" sz="2400" kern="0" dirty="0">
              <a:latin typeface="+mn-lt"/>
            </a:endParaRPr>
          </a:p>
          <a:p>
            <a:pPr marL="800100" lvl="1" indent="-342900" algn="just">
              <a:spcBef>
                <a:spcPct val="20000"/>
              </a:spcBef>
              <a:buClr>
                <a:schemeClr val="tx2"/>
              </a:buClr>
              <a:buSzPct val="70000"/>
              <a:defRPr/>
            </a:pPr>
            <a:endParaRPr lang="pt-BR" sz="2400" kern="0" dirty="0">
              <a:latin typeface="+mn-lt"/>
            </a:endParaRPr>
          </a:p>
        </p:txBody>
      </p:sp>
      <p:pic>
        <p:nvPicPr>
          <p:cNvPr id="7" name="Picture 2" descr="https://encrypted-tbn3.gstatic.com/images?q=tbn:ANd9GcSx5Ehwhlg0TDLrjtpG95kl1EsHPF-ovOlPRheVljmaKTzpCtyP"/>
          <p:cNvPicPr>
            <a:picLocks noChangeAspect="1" noChangeArrowheads="1"/>
          </p:cNvPicPr>
          <p:nvPr/>
        </p:nvPicPr>
        <p:blipFill>
          <a:blip r:embed="rId2" cstate="print"/>
          <a:srcRect/>
          <a:stretch>
            <a:fillRect/>
          </a:stretch>
        </p:blipFill>
        <p:spPr bwMode="auto">
          <a:xfrm>
            <a:off x="7931260" y="5850979"/>
            <a:ext cx="881464" cy="1007021"/>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dirty="0"/>
              <a:t>Fatos e Dimensões</a:t>
            </a:r>
          </a:p>
        </p:txBody>
      </p:sp>
    </p:spTree>
    <p:extLst>
      <p:ext uri="{BB962C8B-B14F-4D97-AF65-F5344CB8AC3E}">
        <p14:creationId xmlns:p14="http://schemas.microsoft.com/office/powerpoint/2010/main" val="11164640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4300"/>
            <a:ext cx="7343775" cy="1011238"/>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0" y="1196752"/>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endParaRPr kumimoji="0" lang="pt-BR" sz="2400" b="1" i="0" strike="noStrike" kern="0" cap="none" spc="0" normalizeH="0" baseline="0" noProof="0" dirty="0">
              <a:ln>
                <a:noFill/>
              </a:ln>
              <a:solidFill>
                <a:schemeClr val="tx1"/>
              </a:solidFill>
              <a:effectLst/>
              <a:uLnTx/>
              <a:uFillTx/>
              <a:latin typeface="+mn-lt"/>
              <a:ea typeface="+mn-ea"/>
              <a:cs typeface="+mn-cs"/>
            </a:endParaRPr>
          </a:p>
          <a:p>
            <a:pPr marL="800100" lvl="1" indent="-342900" algn="just">
              <a:spcBef>
                <a:spcPct val="20000"/>
              </a:spcBef>
              <a:buClr>
                <a:schemeClr val="tx2"/>
              </a:buClr>
              <a:buSzPct val="70000"/>
              <a:buFont typeface="Wingdings" pitchFamily="2" charset="2"/>
              <a:buChar char="¡"/>
            </a:pPr>
            <a:r>
              <a:rPr kumimoji="0" lang="pt-BR" sz="2200" b="1" i="0" strike="noStrike" kern="0" cap="none" spc="0" normalizeH="0" baseline="0" noProof="0" dirty="0">
                <a:ln>
                  <a:noFill/>
                </a:ln>
                <a:solidFill>
                  <a:schemeClr val="tx1"/>
                </a:solidFill>
                <a:effectLst/>
                <a:uLnTx/>
                <a:uFillTx/>
                <a:latin typeface="+mn-lt"/>
                <a:ea typeface="+mn-ea"/>
                <a:cs typeface="+mn-cs"/>
              </a:rPr>
              <a:t>Estratégia: Controle</a:t>
            </a:r>
            <a:r>
              <a:rPr kumimoji="0" lang="pt-BR" sz="2200" b="1" i="0" strike="noStrike" kern="0" cap="none" spc="0" normalizeH="0" noProof="0" dirty="0">
                <a:ln>
                  <a:noFill/>
                </a:ln>
                <a:solidFill>
                  <a:schemeClr val="tx1"/>
                </a:solidFill>
                <a:effectLst/>
                <a:uLnTx/>
                <a:uFillTx/>
                <a:latin typeface="+mn-lt"/>
                <a:ea typeface="+mn-ea"/>
                <a:cs typeface="+mn-cs"/>
              </a:rPr>
              <a:t> de Versão</a:t>
            </a:r>
            <a:endParaRPr lang="pt-BR" sz="2200" b="1" kern="0" dirty="0">
              <a:latin typeface="+mn-lt"/>
            </a:endParaRPr>
          </a:p>
          <a:p>
            <a:pPr marL="1257300" lvl="2" indent="-342900" algn="just">
              <a:spcBef>
                <a:spcPct val="20000"/>
              </a:spcBef>
              <a:buClr>
                <a:schemeClr val="tx2"/>
              </a:buClr>
              <a:buSzPct val="70000"/>
              <a:buFont typeface="Wingdings" pitchFamily="2" charset="2"/>
              <a:buChar char="¡"/>
            </a:pPr>
            <a:r>
              <a:rPr lang="pt-BR" sz="2200" dirty="0"/>
              <a:t>Cada mudança num registro implica em nova adição na tabela da dimensão. Assim, dois ou mais registros existem no Warehouse para refletir uma mudança ocorrida, mantém-se assim os dados atuais e os dados históricos anteriores.</a:t>
            </a:r>
          </a:p>
          <a:p>
            <a:pPr marL="1257300" lvl="2" indent="-342900" algn="just">
              <a:spcBef>
                <a:spcPct val="20000"/>
              </a:spcBef>
              <a:buClr>
                <a:schemeClr val="tx2"/>
              </a:buClr>
              <a:buSzPct val="70000"/>
              <a:buFont typeface="Wingdings" pitchFamily="2" charset="2"/>
              <a:buChar char="¡"/>
            </a:pPr>
            <a:r>
              <a:rPr lang="pt-BR" sz="2200" dirty="0"/>
              <a:t>É a situação mais indicada e preferida pelos projetistas de DW.</a:t>
            </a:r>
          </a:p>
          <a:p>
            <a:pPr marL="1257300" lvl="2" indent="-342900" algn="just">
              <a:spcBef>
                <a:spcPct val="20000"/>
              </a:spcBef>
              <a:buClr>
                <a:schemeClr val="tx2"/>
              </a:buClr>
              <a:buSzPct val="70000"/>
              <a:buFont typeface="Wingdings" pitchFamily="2" charset="2"/>
              <a:buChar char="¡"/>
            </a:pPr>
            <a:r>
              <a:rPr kumimoji="0" lang="pt-BR" sz="2200" i="0" u="none" strike="noStrike" kern="0" cap="none" spc="0" normalizeH="0" baseline="0" noProof="0" dirty="0">
                <a:ln>
                  <a:noFill/>
                </a:ln>
                <a:solidFill>
                  <a:schemeClr val="tx1"/>
                </a:solidFill>
                <a:effectLst/>
                <a:uLnTx/>
                <a:uFillTx/>
                <a:latin typeface="+mn-lt"/>
                <a:ea typeface="+mn-ea"/>
                <a:cs typeface="+mn-cs"/>
              </a:rPr>
              <a:t>Exemplo:</a:t>
            </a:r>
            <a:r>
              <a:rPr kumimoji="0" lang="pt-BR" sz="2200" i="0" u="none" strike="noStrike" kern="0" cap="none" spc="0" normalizeH="0" noProof="0" dirty="0">
                <a:ln>
                  <a:noFill/>
                </a:ln>
                <a:solidFill>
                  <a:schemeClr val="tx1"/>
                </a:solidFill>
                <a:effectLst/>
                <a:uLnTx/>
                <a:uFillTx/>
                <a:latin typeface="+mn-lt"/>
                <a:ea typeface="+mn-ea"/>
                <a:cs typeface="+mn-cs"/>
              </a:rPr>
              <a:t> </a:t>
            </a: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None/>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p:txBody>
      </p:sp>
      <p:graphicFrame>
        <p:nvGraphicFramePr>
          <p:cNvPr id="8" name="Tabela 7"/>
          <p:cNvGraphicFramePr>
            <a:graphicFrameLocks noGrp="1"/>
          </p:cNvGraphicFramePr>
          <p:nvPr/>
        </p:nvGraphicFramePr>
        <p:xfrm>
          <a:off x="206808" y="4725144"/>
          <a:ext cx="8352927" cy="1407160"/>
        </p:xfrm>
        <a:graphic>
          <a:graphicData uri="http://schemas.openxmlformats.org/drawingml/2006/table">
            <a:tbl>
              <a:tblPr firstRow="1" bandRow="1">
                <a:tableStyleId>{5C22544A-7EE6-4342-B048-85BDC9FD1C3A}</a:tableStyleId>
              </a:tblPr>
              <a:tblGrid>
                <a:gridCol w="1412864">
                  <a:extLst>
                    <a:ext uri="{9D8B030D-6E8A-4147-A177-3AD203B41FA5}">
                      <a16:colId xmlns:a16="http://schemas.microsoft.com/office/drawing/2014/main" val="20000"/>
                    </a:ext>
                  </a:extLst>
                </a:gridCol>
                <a:gridCol w="1440160">
                  <a:extLst>
                    <a:ext uri="{9D8B030D-6E8A-4147-A177-3AD203B41FA5}">
                      <a16:colId xmlns:a16="http://schemas.microsoft.com/office/drawing/2014/main" val="20001"/>
                    </a:ext>
                  </a:extLst>
                </a:gridCol>
                <a:gridCol w="2016224">
                  <a:extLst>
                    <a:ext uri="{9D8B030D-6E8A-4147-A177-3AD203B41FA5}">
                      <a16:colId xmlns:a16="http://schemas.microsoft.com/office/drawing/2014/main" val="20002"/>
                    </a:ext>
                  </a:extLst>
                </a:gridCol>
                <a:gridCol w="1728192">
                  <a:extLst>
                    <a:ext uri="{9D8B030D-6E8A-4147-A177-3AD203B41FA5}">
                      <a16:colId xmlns:a16="http://schemas.microsoft.com/office/drawing/2014/main" val="20003"/>
                    </a:ext>
                  </a:extLst>
                </a:gridCol>
                <a:gridCol w="1755487">
                  <a:extLst>
                    <a:ext uri="{9D8B030D-6E8A-4147-A177-3AD203B41FA5}">
                      <a16:colId xmlns:a16="http://schemas.microsoft.com/office/drawing/2014/main" val="20004"/>
                    </a:ext>
                  </a:extLst>
                </a:gridCol>
              </a:tblGrid>
              <a:tr h="370840">
                <a:tc>
                  <a:txBody>
                    <a:bodyPr/>
                    <a:lstStyle/>
                    <a:p>
                      <a:r>
                        <a:rPr lang="pt-BR" sz="1400" dirty="0"/>
                        <a:t>Chave</a:t>
                      </a:r>
                    </a:p>
                  </a:txBody>
                  <a:tcPr>
                    <a:solidFill>
                      <a:srgbClr val="CC0000"/>
                    </a:solidFill>
                  </a:tcPr>
                </a:tc>
                <a:tc>
                  <a:txBody>
                    <a:bodyPr/>
                    <a:lstStyle/>
                    <a:p>
                      <a:r>
                        <a:rPr lang="pt-BR" sz="1400" dirty="0"/>
                        <a:t>Cliente</a:t>
                      </a:r>
                    </a:p>
                  </a:txBody>
                  <a:tcPr>
                    <a:solidFill>
                      <a:srgbClr val="CC0000"/>
                    </a:solidFill>
                  </a:tcPr>
                </a:tc>
                <a:tc>
                  <a:txBody>
                    <a:bodyPr/>
                    <a:lstStyle/>
                    <a:p>
                      <a:r>
                        <a:rPr lang="pt-BR" sz="1400" dirty="0"/>
                        <a:t>Grupo</a:t>
                      </a:r>
                    </a:p>
                  </a:txBody>
                  <a:tcPr>
                    <a:solidFill>
                      <a:srgbClr val="CC0000"/>
                    </a:solidFill>
                  </a:tcPr>
                </a:tc>
                <a:tc>
                  <a:txBody>
                    <a:bodyPr/>
                    <a:lstStyle/>
                    <a:p>
                      <a:r>
                        <a:rPr lang="pt-BR" sz="1400" dirty="0"/>
                        <a:t>De</a:t>
                      </a:r>
                    </a:p>
                  </a:txBody>
                  <a:tcPr>
                    <a:solidFill>
                      <a:srgbClr val="CC0000"/>
                    </a:solidFill>
                  </a:tcPr>
                </a:tc>
                <a:tc>
                  <a:txBody>
                    <a:bodyPr/>
                    <a:lstStyle/>
                    <a:p>
                      <a:r>
                        <a:rPr lang="pt-BR" sz="1400" dirty="0"/>
                        <a:t>Até</a:t>
                      </a:r>
                    </a:p>
                  </a:txBody>
                  <a:tcPr>
                    <a:solidFill>
                      <a:srgbClr val="CC0000"/>
                    </a:solidFill>
                  </a:tcPr>
                </a:tc>
                <a:extLst>
                  <a:ext uri="{0D108BD9-81ED-4DB2-BD59-A6C34878D82A}">
                    <a16:rowId xmlns:a16="http://schemas.microsoft.com/office/drawing/2014/main" val="10000"/>
                  </a:ext>
                </a:extLst>
              </a:tr>
              <a:tr h="370840">
                <a:tc>
                  <a:txBody>
                    <a:bodyPr/>
                    <a:lstStyle/>
                    <a:p>
                      <a:r>
                        <a:rPr lang="pt-BR" sz="1400" dirty="0"/>
                        <a:t>12345</a:t>
                      </a:r>
                    </a:p>
                  </a:txBody>
                  <a:tcPr>
                    <a:solidFill>
                      <a:srgbClr val="FFCC99"/>
                    </a:solidFill>
                  </a:tcPr>
                </a:tc>
                <a:tc>
                  <a:txBody>
                    <a:bodyPr/>
                    <a:lstStyle/>
                    <a:p>
                      <a:r>
                        <a:rPr lang="pt-BR" sz="1400" dirty="0"/>
                        <a:t>Casa Sino-Brasileira</a:t>
                      </a:r>
                    </a:p>
                  </a:txBody>
                  <a:tcPr>
                    <a:solidFill>
                      <a:srgbClr val="FFCC99"/>
                    </a:solidFill>
                  </a:tcPr>
                </a:tc>
                <a:tc>
                  <a:txBody>
                    <a:bodyPr/>
                    <a:lstStyle/>
                    <a:p>
                      <a:r>
                        <a:rPr lang="pt-BR" sz="1400" dirty="0"/>
                        <a:t>Grande Magazine</a:t>
                      </a:r>
                    </a:p>
                  </a:txBody>
                  <a:tcPr>
                    <a:solidFill>
                      <a:srgbClr val="FFCC99"/>
                    </a:solidFill>
                  </a:tcPr>
                </a:tc>
                <a:tc>
                  <a:txBody>
                    <a:bodyPr/>
                    <a:lstStyle/>
                    <a:p>
                      <a:r>
                        <a:rPr lang="pt-BR" sz="1400" dirty="0"/>
                        <a:t>01/01/1980</a:t>
                      </a:r>
                    </a:p>
                  </a:txBody>
                  <a:tcPr>
                    <a:solidFill>
                      <a:srgbClr val="FFCC99"/>
                    </a:solidFill>
                  </a:tcPr>
                </a:tc>
                <a:tc>
                  <a:txBody>
                    <a:bodyPr/>
                    <a:lstStyle/>
                    <a:p>
                      <a:r>
                        <a:rPr lang="pt-BR" sz="1400" dirty="0"/>
                        <a:t>31/12/2001</a:t>
                      </a:r>
                    </a:p>
                  </a:txBody>
                  <a:tcPr>
                    <a:solidFill>
                      <a:srgbClr val="FFCC99"/>
                    </a:solidFill>
                  </a:tcPr>
                </a:tc>
                <a:extLst>
                  <a:ext uri="{0D108BD9-81ED-4DB2-BD59-A6C34878D82A}">
                    <a16:rowId xmlns:a16="http://schemas.microsoft.com/office/drawing/2014/main" val="10001"/>
                  </a:ext>
                </a:extLst>
              </a:tr>
              <a:tr h="370840">
                <a:tc>
                  <a:txBody>
                    <a:bodyPr/>
                    <a:lstStyle/>
                    <a:p>
                      <a:r>
                        <a:rPr lang="pt-BR" sz="1400" dirty="0"/>
                        <a:t>23123</a:t>
                      </a:r>
                    </a:p>
                  </a:txBody>
                  <a:tcPr>
                    <a:solidFill>
                      <a:srgbClr val="FFCC99"/>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400" dirty="0"/>
                        <a:t>Casa Sino-Brasileira</a:t>
                      </a:r>
                    </a:p>
                  </a:txBody>
                  <a:tcPr>
                    <a:solidFill>
                      <a:srgbClr val="FFCC99"/>
                    </a:solidFill>
                  </a:tcPr>
                </a:tc>
                <a:tc>
                  <a:txBody>
                    <a:bodyPr/>
                    <a:lstStyle/>
                    <a:p>
                      <a:r>
                        <a:rPr lang="pt-BR" sz="1400" dirty="0"/>
                        <a:t>Lojinha de Mini</a:t>
                      </a:r>
                      <a:r>
                        <a:rPr lang="pt-BR" sz="1400" baseline="0" dirty="0"/>
                        <a:t> Shopping</a:t>
                      </a:r>
                      <a:endParaRPr lang="pt-BR" sz="1400" dirty="0"/>
                    </a:p>
                  </a:txBody>
                  <a:tcPr>
                    <a:solidFill>
                      <a:srgbClr val="FFCC99"/>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400" dirty="0"/>
                        <a:t>01/01/2002</a:t>
                      </a:r>
                    </a:p>
                  </a:txBody>
                  <a:tcPr>
                    <a:solidFill>
                      <a:srgbClr val="FFCC99"/>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sz="1400" dirty="0"/>
                    </a:p>
                  </a:txBody>
                  <a:tcPr>
                    <a:solidFill>
                      <a:srgbClr val="FFCC99"/>
                    </a:solidFill>
                  </a:tcPr>
                </a:tc>
                <a:extLst>
                  <a:ext uri="{0D108BD9-81ED-4DB2-BD59-A6C34878D82A}">
                    <a16:rowId xmlns:a16="http://schemas.microsoft.com/office/drawing/2014/main" val="10002"/>
                  </a:ext>
                </a:extLst>
              </a:tr>
            </a:tbl>
          </a:graphicData>
        </a:graphic>
      </p:graphicFrame>
      <p:pic>
        <p:nvPicPr>
          <p:cNvPr id="1026" name="Picture 2"/>
          <p:cNvPicPr>
            <a:picLocks noChangeAspect="1" noChangeArrowheads="1"/>
          </p:cNvPicPr>
          <p:nvPr/>
        </p:nvPicPr>
        <p:blipFill>
          <a:blip r:embed="rId2" cstate="print"/>
          <a:srcRect/>
          <a:stretch>
            <a:fillRect/>
          </a:stretch>
        </p:blipFill>
        <p:spPr bwMode="auto">
          <a:xfrm>
            <a:off x="7690120" y="5996517"/>
            <a:ext cx="960884" cy="861483"/>
          </a:xfrm>
          <a:prstGeom prst="rect">
            <a:avLst/>
          </a:prstGeom>
          <a:noFill/>
          <a:ln w="9525">
            <a:noFill/>
            <a:miter lim="800000"/>
            <a:headEnd/>
            <a:tailEnd/>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0" y="1556792"/>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p>
          <a:p>
            <a:pPr marL="800100" lvl="1" indent="-342900" algn="just">
              <a:spcBef>
                <a:spcPct val="20000"/>
              </a:spcBef>
              <a:buClr>
                <a:schemeClr val="tx2"/>
              </a:buClr>
              <a:buSzPct val="70000"/>
              <a:buFont typeface="Wingdings" pitchFamily="2" charset="2"/>
              <a:buChar char="¡"/>
              <a:defRPr/>
            </a:pPr>
            <a:r>
              <a:rPr lang="pt-BR" sz="2400" kern="0" dirty="0">
                <a:latin typeface="+mn-lt"/>
              </a:rPr>
              <a:t>A opção pela inclusão de um novo registro reflete a mudança de situação. O cliente deixou de ser grande e passou a ser pequeno.</a:t>
            </a:r>
          </a:p>
          <a:p>
            <a:pPr marL="800100" lvl="1" indent="-342900" algn="just">
              <a:spcBef>
                <a:spcPct val="20000"/>
              </a:spcBef>
              <a:buClr>
                <a:schemeClr val="tx2"/>
              </a:buClr>
              <a:buSzPct val="70000"/>
              <a:buFont typeface="Wingdings" pitchFamily="2" charset="2"/>
              <a:buChar char="¡"/>
              <a:defRPr/>
            </a:pPr>
            <a:r>
              <a:rPr lang="pt-BR" sz="2400" kern="0" dirty="0">
                <a:latin typeface="+mn-lt"/>
              </a:rPr>
              <a:t>O registro é agora referido por outra chave dimensional, até porque para finalidades atuais ele passou a ser um cliente pequeno, mas quando se observa o histórico dele e as transações feitas com grandes clientes no passado, ele deveria continuar a ser considerado grande (preservação de histórico).</a:t>
            </a:r>
          </a:p>
          <a:p>
            <a:pPr marL="800100" lvl="1" indent="-342900" algn="just">
              <a:spcBef>
                <a:spcPct val="20000"/>
              </a:spcBef>
              <a:buClr>
                <a:schemeClr val="tx2"/>
              </a:buClr>
              <a:buSzPct val="70000"/>
              <a:buFont typeface="Wingdings" pitchFamily="2" charset="2"/>
              <a:buChar char="¡"/>
              <a:defRPr/>
            </a:pPr>
            <a:endParaRPr lang="pt-BR" sz="2400" kern="0" dirty="0">
              <a:latin typeface="+mn-lt"/>
            </a:endParaRPr>
          </a:p>
          <a:p>
            <a:pPr marL="800100" lvl="1" indent="-342900" algn="just">
              <a:spcBef>
                <a:spcPct val="20000"/>
              </a:spcBef>
              <a:buClr>
                <a:schemeClr val="tx2"/>
              </a:buClr>
              <a:buSzPct val="70000"/>
              <a:defRPr/>
            </a:pPr>
            <a:endParaRPr lang="pt-BR" sz="2400" kern="0" dirty="0">
              <a:latin typeface="+mn-lt"/>
            </a:endParaRPr>
          </a:p>
        </p:txBody>
      </p:sp>
      <p:pic>
        <p:nvPicPr>
          <p:cNvPr id="2050" name="Picture 2"/>
          <p:cNvPicPr>
            <a:picLocks noChangeAspect="1" noChangeArrowheads="1"/>
          </p:cNvPicPr>
          <p:nvPr/>
        </p:nvPicPr>
        <p:blipFill>
          <a:blip r:embed="rId2" cstate="print"/>
          <a:srcRect/>
          <a:stretch>
            <a:fillRect/>
          </a:stretch>
        </p:blipFill>
        <p:spPr bwMode="auto">
          <a:xfrm>
            <a:off x="6989594" y="5301208"/>
            <a:ext cx="1736422" cy="1556792"/>
          </a:xfrm>
          <a:prstGeom prst="rect">
            <a:avLst/>
          </a:prstGeom>
          <a:noFill/>
          <a:ln w="9525">
            <a:noFill/>
            <a:miter lim="800000"/>
            <a:headEnd/>
            <a:tailEnd/>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5888"/>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0" y="1556792"/>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p>
          <a:p>
            <a:pPr marL="800100" lvl="1" indent="-342900" algn="just">
              <a:spcBef>
                <a:spcPct val="20000"/>
              </a:spcBef>
              <a:buClr>
                <a:schemeClr val="tx2"/>
              </a:buClr>
              <a:buSzPct val="70000"/>
              <a:buFont typeface="Arial" pitchFamily="34" charset="0"/>
              <a:buChar char="•"/>
              <a:defRPr/>
            </a:pPr>
            <a:r>
              <a:rPr lang="pt-BR" sz="2400" kern="0" dirty="0">
                <a:latin typeface="+mn-lt"/>
              </a:rPr>
              <a:t>Passa a ser necessária a criação de uma chave generalizada, cuja forma varia de projetista para projetista. Uma maneira </a:t>
            </a:r>
            <a:r>
              <a:rPr lang="pt-BR" sz="2400" kern="0" dirty="0" err="1">
                <a:latin typeface="+mn-lt"/>
              </a:rPr>
              <a:t>usal</a:t>
            </a:r>
            <a:r>
              <a:rPr lang="pt-BR" sz="2400" kern="0" dirty="0">
                <a:latin typeface="+mn-lt"/>
              </a:rPr>
              <a:t> é simplesmente acrescer dígitos de versão no final da chave, isso se a chave for não numérica. Em sendo, uma alternativa é a inserção de </a:t>
            </a:r>
            <a:r>
              <a:rPr lang="pt-BR" sz="2400" kern="0" dirty="0" err="1">
                <a:latin typeface="+mn-lt"/>
              </a:rPr>
              <a:t>surrogates</a:t>
            </a:r>
            <a:r>
              <a:rPr lang="pt-BR" sz="2400" kern="0" dirty="0">
                <a:latin typeface="+mn-lt"/>
              </a:rPr>
              <a:t> </a:t>
            </a:r>
            <a:r>
              <a:rPr lang="pt-BR" sz="2400" kern="0" dirty="0" err="1">
                <a:latin typeface="+mn-lt"/>
              </a:rPr>
              <a:t>key</a:t>
            </a:r>
            <a:r>
              <a:rPr lang="pt-BR" sz="2400" kern="0" dirty="0">
                <a:latin typeface="+mn-lt"/>
              </a:rPr>
              <a:t> terminadas sempre em zero. Nesse caso, a nova versão do cliente terminará em 1 e assim sucessivamente. Naturalmente, ambas estratégias não são solução para qualquer caso...</a:t>
            </a:r>
          </a:p>
        </p:txBody>
      </p:sp>
      <p:pic>
        <p:nvPicPr>
          <p:cNvPr id="6" name="Picture 2"/>
          <p:cNvPicPr>
            <a:picLocks noChangeAspect="1" noChangeArrowheads="1"/>
          </p:cNvPicPr>
          <p:nvPr/>
        </p:nvPicPr>
        <p:blipFill>
          <a:blip r:embed="rId2" cstate="print"/>
          <a:srcRect/>
          <a:stretch>
            <a:fillRect/>
          </a:stretch>
        </p:blipFill>
        <p:spPr bwMode="auto">
          <a:xfrm>
            <a:off x="6909278" y="5229200"/>
            <a:ext cx="1816738" cy="1628800"/>
          </a:xfrm>
          <a:prstGeom prst="rect">
            <a:avLst/>
          </a:prstGeom>
          <a:noFill/>
          <a:ln w="9525">
            <a:noFill/>
            <a:miter lim="800000"/>
            <a:headEnd/>
            <a:tailEnd/>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4300"/>
            <a:ext cx="7343775" cy="1011238"/>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251520" y="1384300"/>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p>
          <a:p>
            <a:pPr marL="800100" lvl="1" indent="-342900" algn="just">
              <a:spcBef>
                <a:spcPct val="20000"/>
              </a:spcBef>
              <a:buClr>
                <a:schemeClr val="tx2"/>
              </a:buClr>
              <a:buSzPct val="70000"/>
              <a:buFont typeface="Arial" pitchFamily="34" charset="0"/>
              <a:buChar char="•"/>
              <a:defRPr/>
            </a:pPr>
            <a:r>
              <a:rPr lang="pt-BR" sz="2400" kern="0" dirty="0">
                <a:latin typeface="+mn-lt"/>
              </a:rPr>
              <a:t>A presença da área de </a:t>
            </a:r>
            <a:r>
              <a:rPr lang="pt-BR" sz="2400" kern="0" dirty="0" err="1">
                <a:latin typeface="+mn-lt"/>
              </a:rPr>
              <a:t>Staging</a:t>
            </a:r>
            <a:r>
              <a:rPr lang="pt-BR" sz="2400" kern="0" dirty="0">
                <a:latin typeface="+mn-lt"/>
              </a:rPr>
              <a:t> é fundamental, pois nela é que teremos a possibilidade de criação do metadado adequado para tal compreensão.</a:t>
            </a:r>
          </a:p>
          <a:p>
            <a:pPr marL="800100" lvl="1" indent="-342900" algn="just">
              <a:spcBef>
                <a:spcPct val="20000"/>
              </a:spcBef>
              <a:buClr>
                <a:schemeClr val="tx2"/>
              </a:buClr>
              <a:buSzPct val="70000"/>
              <a:buFont typeface="Arial" pitchFamily="34" charset="0"/>
              <a:buChar char="•"/>
              <a:defRPr/>
            </a:pPr>
            <a:r>
              <a:rPr lang="pt-BR" sz="2400" kern="0" dirty="0">
                <a:latin typeface="+mn-lt"/>
              </a:rPr>
              <a:t>Finalmente, temos a consistência do dado mantida.</a:t>
            </a:r>
          </a:p>
          <a:p>
            <a:pPr marL="800100" lvl="1" indent="-342900" algn="just">
              <a:spcBef>
                <a:spcPct val="20000"/>
              </a:spcBef>
              <a:buClr>
                <a:schemeClr val="tx2"/>
              </a:buClr>
              <a:buSzPct val="70000"/>
              <a:defRPr/>
            </a:pPr>
            <a:endParaRPr lang="pt-BR" sz="2400" kern="0" dirty="0">
              <a:latin typeface="+mn-lt"/>
            </a:endParaRPr>
          </a:p>
          <a:p>
            <a:pPr marL="800100" lvl="1" indent="-342900" algn="just">
              <a:spcBef>
                <a:spcPct val="20000"/>
              </a:spcBef>
              <a:buClr>
                <a:schemeClr val="tx2"/>
              </a:buClr>
              <a:buSzPct val="70000"/>
              <a:defRPr/>
            </a:pPr>
            <a:r>
              <a:rPr lang="pt-BR" sz="2400" kern="0" dirty="0">
                <a:latin typeface="+mn-lt"/>
              </a:rPr>
              <a:t>	Na situação em que um cliente se casar, existirão dois registros seus na tabela de clientes, como solteiro e como casado. As vendas até a data do casamento estarão registradas a ele como solteiro e daí em diante como casado.</a:t>
            </a:r>
          </a:p>
        </p:txBody>
      </p:sp>
      <p:pic>
        <p:nvPicPr>
          <p:cNvPr id="6" name="Picture 2"/>
          <p:cNvPicPr>
            <a:picLocks noChangeAspect="1" noChangeArrowheads="1"/>
          </p:cNvPicPr>
          <p:nvPr/>
        </p:nvPicPr>
        <p:blipFill>
          <a:blip r:embed="rId2" cstate="print"/>
          <a:srcRect/>
          <a:stretch>
            <a:fillRect/>
          </a:stretch>
        </p:blipFill>
        <p:spPr bwMode="auto">
          <a:xfrm>
            <a:off x="7712444" y="5949280"/>
            <a:ext cx="1013572" cy="908720"/>
          </a:xfrm>
          <a:prstGeom prst="rect">
            <a:avLst/>
          </a:prstGeom>
          <a:noFill/>
          <a:ln w="9525">
            <a:noFill/>
            <a:miter lim="800000"/>
            <a:headEnd/>
            <a:tailEnd/>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7325"/>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0" y="1384300"/>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endParaRPr kumimoji="0" lang="pt-BR" sz="2400" b="1" i="0" strike="noStrike" kern="0" cap="none" spc="0" normalizeH="0" baseline="0" noProof="0" dirty="0">
              <a:ln>
                <a:noFill/>
              </a:ln>
              <a:solidFill>
                <a:schemeClr val="tx1"/>
              </a:solidFill>
              <a:effectLst/>
              <a:uLnTx/>
              <a:uFillTx/>
              <a:latin typeface="+mn-lt"/>
              <a:ea typeface="+mn-ea"/>
              <a:cs typeface="+mn-cs"/>
            </a:endParaRPr>
          </a:p>
          <a:p>
            <a:pPr marL="800100" lvl="1" indent="-342900" algn="just">
              <a:spcBef>
                <a:spcPct val="20000"/>
              </a:spcBef>
              <a:buClr>
                <a:schemeClr val="tx2"/>
              </a:buClr>
              <a:buSzPct val="70000"/>
              <a:buFont typeface="Wingdings" pitchFamily="2" charset="2"/>
              <a:buChar char="¡"/>
            </a:pPr>
            <a:r>
              <a:rPr kumimoji="0" lang="pt-BR" sz="2200" b="1" i="0" strike="noStrike" kern="0" cap="none" spc="0" normalizeH="0" baseline="0" noProof="0" dirty="0">
                <a:ln>
                  <a:noFill/>
                </a:ln>
                <a:solidFill>
                  <a:schemeClr val="tx1"/>
                </a:solidFill>
                <a:effectLst/>
                <a:uLnTx/>
                <a:uFillTx/>
                <a:latin typeface="+mn-lt"/>
                <a:ea typeface="+mn-ea"/>
                <a:cs typeface="+mn-cs"/>
              </a:rPr>
              <a:t>Estratégia: Novos Atributos</a:t>
            </a:r>
            <a:endParaRPr lang="pt-BR" sz="2200" b="1" kern="0" dirty="0">
              <a:latin typeface="+mn-lt"/>
            </a:endParaRPr>
          </a:p>
          <a:p>
            <a:pPr marL="1257300" lvl="2" indent="-342900" algn="just">
              <a:spcBef>
                <a:spcPct val="20000"/>
              </a:spcBef>
              <a:buClr>
                <a:schemeClr val="tx2"/>
              </a:buClr>
              <a:buSzPct val="70000"/>
              <a:buFont typeface="Wingdings" pitchFamily="2" charset="2"/>
              <a:buChar char="¡"/>
            </a:pPr>
            <a:r>
              <a:rPr lang="pt-BR" sz="2200" dirty="0"/>
              <a:t>Cada mudança num registro implica na substituição da condição atual e armazenamento da antiga e de sua vigência.</a:t>
            </a:r>
          </a:p>
          <a:p>
            <a:pPr marL="1257300" lvl="2" indent="-342900" algn="just">
              <a:spcBef>
                <a:spcPct val="20000"/>
              </a:spcBef>
              <a:buClr>
                <a:schemeClr val="tx2"/>
              </a:buClr>
              <a:buSzPct val="70000"/>
              <a:buFont typeface="Wingdings" pitchFamily="2" charset="2"/>
              <a:buChar char="¡"/>
            </a:pPr>
            <a:r>
              <a:rPr lang="pt-BR" sz="2200" dirty="0"/>
              <a:t>É uma situação híbrida, combinando as estratégias anteriores.</a:t>
            </a:r>
          </a:p>
          <a:p>
            <a:pPr marL="1257300" lvl="2" indent="-342900" algn="just">
              <a:spcBef>
                <a:spcPct val="20000"/>
              </a:spcBef>
              <a:buClr>
                <a:schemeClr val="tx2"/>
              </a:buClr>
              <a:buSzPct val="70000"/>
              <a:buFont typeface="Wingdings" pitchFamily="2" charset="2"/>
              <a:buChar char="¡"/>
            </a:pPr>
            <a:r>
              <a:rPr kumimoji="0" lang="pt-BR" sz="2200" i="0" u="none" strike="noStrike" kern="0" cap="none" spc="0" normalizeH="0" baseline="0" noProof="0" dirty="0">
                <a:ln>
                  <a:noFill/>
                </a:ln>
                <a:solidFill>
                  <a:schemeClr val="tx1"/>
                </a:solidFill>
                <a:effectLst/>
                <a:uLnTx/>
                <a:uFillTx/>
                <a:latin typeface="+mn-lt"/>
                <a:ea typeface="+mn-ea"/>
                <a:cs typeface="+mn-cs"/>
              </a:rPr>
              <a:t>Exemplo:</a:t>
            </a:r>
            <a:r>
              <a:rPr kumimoji="0" lang="pt-BR" sz="2200" i="0" u="none" strike="noStrike" kern="0" cap="none" spc="0" normalizeH="0" noProof="0" dirty="0">
                <a:ln>
                  <a:noFill/>
                </a:ln>
                <a:solidFill>
                  <a:schemeClr val="tx1"/>
                </a:solidFill>
                <a:effectLst/>
                <a:uLnTx/>
                <a:uFillTx/>
                <a:latin typeface="+mn-lt"/>
                <a:ea typeface="+mn-ea"/>
                <a:cs typeface="+mn-cs"/>
              </a:rPr>
              <a:t> </a:t>
            </a: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None/>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p:txBody>
      </p:sp>
      <p:graphicFrame>
        <p:nvGraphicFramePr>
          <p:cNvPr id="8" name="Tabela 7"/>
          <p:cNvGraphicFramePr>
            <a:graphicFrameLocks noGrp="1"/>
          </p:cNvGraphicFramePr>
          <p:nvPr/>
        </p:nvGraphicFramePr>
        <p:xfrm>
          <a:off x="206808" y="4725144"/>
          <a:ext cx="8352926" cy="1036320"/>
        </p:xfrm>
        <a:graphic>
          <a:graphicData uri="http://schemas.openxmlformats.org/drawingml/2006/table">
            <a:tbl>
              <a:tblPr firstRow="1" bandRow="1">
                <a:tableStyleId>{5C22544A-7EE6-4342-B048-85BDC9FD1C3A}</a:tableStyleId>
              </a:tblPr>
              <a:tblGrid>
                <a:gridCol w="980816">
                  <a:extLst>
                    <a:ext uri="{9D8B030D-6E8A-4147-A177-3AD203B41FA5}">
                      <a16:colId xmlns:a16="http://schemas.microsoft.com/office/drawing/2014/main" val="20000"/>
                    </a:ext>
                  </a:extLst>
                </a:gridCol>
                <a:gridCol w="1164438">
                  <a:extLst>
                    <a:ext uri="{9D8B030D-6E8A-4147-A177-3AD203B41FA5}">
                      <a16:colId xmlns:a16="http://schemas.microsoft.com/office/drawing/2014/main" val="20001"/>
                    </a:ext>
                  </a:extLst>
                </a:gridCol>
                <a:gridCol w="1516045">
                  <a:extLst>
                    <a:ext uri="{9D8B030D-6E8A-4147-A177-3AD203B41FA5}">
                      <a16:colId xmlns:a16="http://schemas.microsoft.com/office/drawing/2014/main" val="20002"/>
                    </a:ext>
                  </a:extLst>
                </a:gridCol>
                <a:gridCol w="1516045">
                  <a:extLst>
                    <a:ext uri="{9D8B030D-6E8A-4147-A177-3AD203B41FA5}">
                      <a16:colId xmlns:a16="http://schemas.microsoft.com/office/drawing/2014/main" val="20003"/>
                    </a:ext>
                  </a:extLst>
                </a:gridCol>
                <a:gridCol w="1516045">
                  <a:extLst>
                    <a:ext uri="{9D8B030D-6E8A-4147-A177-3AD203B41FA5}">
                      <a16:colId xmlns:a16="http://schemas.microsoft.com/office/drawing/2014/main" val="20004"/>
                    </a:ext>
                  </a:extLst>
                </a:gridCol>
                <a:gridCol w="1659537">
                  <a:extLst>
                    <a:ext uri="{9D8B030D-6E8A-4147-A177-3AD203B41FA5}">
                      <a16:colId xmlns:a16="http://schemas.microsoft.com/office/drawing/2014/main" val="20005"/>
                    </a:ext>
                  </a:extLst>
                </a:gridCol>
              </a:tblGrid>
              <a:tr h="370840">
                <a:tc>
                  <a:txBody>
                    <a:bodyPr/>
                    <a:lstStyle/>
                    <a:p>
                      <a:r>
                        <a:rPr lang="pt-BR" sz="1400" dirty="0"/>
                        <a:t>Chave</a:t>
                      </a:r>
                    </a:p>
                  </a:txBody>
                  <a:tcPr>
                    <a:solidFill>
                      <a:srgbClr val="CC0000"/>
                    </a:solidFill>
                  </a:tcPr>
                </a:tc>
                <a:tc>
                  <a:txBody>
                    <a:bodyPr/>
                    <a:lstStyle/>
                    <a:p>
                      <a:r>
                        <a:rPr lang="pt-BR" sz="1400" dirty="0"/>
                        <a:t>Cliente</a:t>
                      </a:r>
                    </a:p>
                  </a:txBody>
                  <a:tcPr>
                    <a:solidFill>
                      <a:srgbClr val="CC0000"/>
                    </a:solidFill>
                  </a:tcPr>
                </a:tc>
                <a:tc>
                  <a:txBody>
                    <a:bodyPr/>
                    <a:lstStyle/>
                    <a:p>
                      <a:r>
                        <a:rPr lang="pt-BR" sz="1400" dirty="0"/>
                        <a:t>Grupo</a:t>
                      </a:r>
                    </a:p>
                  </a:txBody>
                  <a:tcPr>
                    <a:solidFill>
                      <a:srgbClr val="CC0000"/>
                    </a:solidFill>
                  </a:tcPr>
                </a:tc>
                <a:tc>
                  <a:txBody>
                    <a:bodyPr/>
                    <a:lstStyle/>
                    <a:p>
                      <a:r>
                        <a:rPr lang="pt-BR" sz="1400" dirty="0"/>
                        <a:t>Grupo</a:t>
                      </a:r>
                      <a:r>
                        <a:rPr lang="pt-BR" sz="1400" baseline="0" dirty="0"/>
                        <a:t> </a:t>
                      </a:r>
                    </a:p>
                    <a:p>
                      <a:r>
                        <a:rPr lang="pt-BR" sz="1400" baseline="0" dirty="0"/>
                        <a:t>Anterior</a:t>
                      </a:r>
                      <a:endParaRPr lang="pt-BR" sz="1400" dirty="0"/>
                    </a:p>
                  </a:txBody>
                  <a:tcPr>
                    <a:solidFill>
                      <a:srgbClr val="CC0000"/>
                    </a:solidFill>
                  </a:tcPr>
                </a:tc>
                <a:tc>
                  <a:txBody>
                    <a:bodyPr/>
                    <a:lstStyle/>
                    <a:p>
                      <a:r>
                        <a:rPr lang="pt-BR" sz="1400" dirty="0"/>
                        <a:t>De</a:t>
                      </a:r>
                    </a:p>
                  </a:txBody>
                  <a:tcPr>
                    <a:solidFill>
                      <a:srgbClr val="CC0000"/>
                    </a:solidFill>
                  </a:tcPr>
                </a:tc>
                <a:tc>
                  <a:txBody>
                    <a:bodyPr/>
                    <a:lstStyle/>
                    <a:p>
                      <a:r>
                        <a:rPr lang="pt-BR" sz="1400" dirty="0"/>
                        <a:t>Até</a:t>
                      </a:r>
                    </a:p>
                  </a:txBody>
                  <a:tcPr>
                    <a:solidFill>
                      <a:srgbClr val="CC0000"/>
                    </a:solidFill>
                  </a:tcPr>
                </a:tc>
                <a:extLst>
                  <a:ext uri="{0D108BD9-81ED-4DB2-BD59-A6C34878D82A}">
                    <a16:rowId xmlns:a16="http://schemas.microsoft.com/office/drawing/2014/main" val="10000"/>
                  </a:ext>
                </a:extLst>
              </a:tr>
              <a:tr h="370840">
                <a:tc>
                  <a:txBody>
                    <a:bodyPr/>
                    <a:lstStyle/>
                    <a:p>
                      <a:r>
                        <a:rPr lang="pt-BR" sz="1400" dirty="0"/>
                        <a:t>12345</a:t>
                      </a:r>
                    </a:p>
                  </a:txBody>
                  <a:tcPr>
                    <a:solidFill>
                      <a:srgbClr val="FFCC99"/>
                    </a:solidFill>
                  </a:tcPr>
                </a:tc>
                <a:tc>
                  <a:txBody>
                    <a:bodyPr/>
                    <a:lstStyle/>
                    <a:p>
                      <a:r>
                        <a:rPr lang="pt-BR" sz="1400" dirty="0"/>
                        <a:t>Casa Sino-Brasileira</a:t>
                      </a:r>
                    </a:p>
                  </a:txBody>
                  <a:tcPr>
                    <a:solidFill>
                      <a:srgbClr val="FFCC99"/>
                    </a:solidFill>
                  </a:tcPr>
                </a:tc>
                <a:tc>
                  <a:txBody>
                    <a:bodyPr/>
                    <a:lstStyle/>
                    <a:p>
                      <a:r>
                        <a:rPr lang="pt-BR" sz="1400" dirty="0"/>
                        <a:t>Lojinha de Mini</a:t>
                      </a:r>
                      <a:r>
                        <a:rPr lang="pt-BR" sz="1400" baseline="0" dirty="0"/>
                        <a:t> Shopping</a:t>
                      </a:r>
                      <a:endParaRPr lang="pt-BR" sz="1400" dirty="0"/>
                    </a:p>
                  </a:txBody>
                  <a:tcPr>
                    <a:solidFill>
                      <a:srgbClr val="FFCC99"/>
                    </a:solidFill>
                  </a:tcPr>
                </a:tc>
                <a:tc>
                  <a:txBody>
                    <a:bodyPr/>
                    <a:lstStyle/>
                    <a:p>
                      <a:r>
                        <a:rPr lang="pt-BR" sz="1400" dirty="0"/>
                        <a:t>Grande</a:t>
                      </a:r>
                    </a:p>
                    <a:p>
                      <a:r>
                        <a:rPr lang="pt-BR" sz="1400" dirty="0"/>
                        <a:t>Magazine</a:t>
                      </a:r>
                    </a:p>
                  </a:txBody>
                  <a:tcPr>
                    <a:solidFill>
                      <a:srgbClr val="FFCC99"/>
                    </a:solidFill>
                  </a:tcPr>
                </a:tc>
                <a:tc>
                  <a:txBody>
                    <a:bodyPr/>
                    <a:lstStyle/>
                    <a:p>
                      <a:r>
                        <a:rPr lang="pt-BR" sz="1400" dirty="0"/>
                        <a:t>01/01/1980</a:t>
                      </a:r>
                    </a:p>
                  </a:txBody>
                  <a:tcPr>
                    <a:solidFill>
                      <a:srgbClr val="FFCC99"/>
                    </a:solidFill>
                  </a:tcPr>
                </a:tc>
                <a:tc>
                  <a:txBody>
                    <a:bodyPr/>
                    <a:lstStyle/>
                    <a:p>
                      <a:r>
                        <a:rPr lang="pt-BR" sz="1400" dirty="0"/>
                        <a:t>31/12/2001</a:t>
                      </a:r>
                    </a:p>
                  </a:txBody>
                  <a:tcPr>
                    <a:solidFill>
                      <a:srgbClr val="FFCC99"/>
                    </a:solidFill>
                  </a:tcPr>
                </a:tc>
                <a:extLst>
                  <a:ext uri="{0D108BD9-81ED-4DB2-BD59-A6C34878D82A}">
                    <a16:rowId xmlns:a16="http://schemas.microsoft.com/office/drawing/2014/main" val="10001"/>
                  </a:ext>
                </a:extLst>
              </a:tr>
            </a:tbl>
          </a:graphicData>
        </a:graphic>
      </p:graphicFrame>
      <p:pic>
        <p:nvPicPr>
          <p:cNvPr id="28674" name="Picture 2" descr="https://encrypted-tbn1.gstatic.com/images?q=tbn:ANd9GcQmuT1pauibiFggCZFnrVb6rkdyX8P2ZZnnWCMV5T-bnR7pHkU2"/>
          <p:cNvPicPr>
            <a:picLocks noChangeAspect="1" noChangeArrowheads="1"/>
          </p:cNvPicPr>
          <p:nvPr/>
        </p:nvPicPr>
        <p:blipFill>
          <a:blip r:embed="rId2" cstate="print"/>
          <a:srcRect/>
          <a:stretch>
            <a:fillRect/>
          </a:stretch>
        </p:blipFill>
        <p:spPr bwMode="auto">
          <a:xfrm>
            <a:off x="7164288" y="6204661"/>
            <a:ext cx="1413148" cy="653339"/>
          </a:xfrm>
          <a:prstGeom prst="rect">
            <a:avLst/>
          </a:prstGeom>
          <a:noFill/>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4300"/>
            <a:ext cx="7343775" cy="1011238"/>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224408" y="1555700"/>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p>
          <a:p>
            <a:pPr marL="800100" lvl="1" indent="-342900" algn="just">
              <a:spcBef>
                <a:spcPct val="20000"/>
              </a:spcBef>
              <a:buClr>
                <a:schemeClr val="tx2"/>
              </a:buClr>
              <a:buSzPct val="70000"/>
              <a:buFont typeface="Arial" pitchFamily="34" charset="0"/>
              <a:buChar char="•"/>
              <a:defRPr/>
            </a:pPr>
            <a:r>
              <a:rPr lang="pt-BR" sz="2400" kern="0" dirty="0">
                <a:latin typeface="+mn-lt"/>
              </a:rPr>
              <a:t>A alternativa de se definir um intervalo de validade (e não de mero registro, como na estratégia anterior), permite rastrearmos o intervalo de validade.</a:t>
            </a:r>
          </a:p>
          <a:p>
            <a:pPr marL="800100" lvl="1" indent="-342900" algn="just">
              <a:spcBef>
                <a:spcPct val="20000"/>
              </a:spcBef>
              <a:buClr>
                <a:schemeClr val="tx2"/>
              </a:buClr>
              <a:buSzPct val="70000"/>
              <a:buFont typeface="Arial" pitchFamily="34" charset="0"/>
              <a:buChar char="•"/>
              <a:defRPr/>
            </a:pPr>
            <a:r>
              <a:rPr lang="pt-BR" sz="2400" kern="0" dirty="0">
                <a:latin typeface="+mn-lt"/>
              </a:rPr>
              <a:t>Contudo, essa estratégia exige alguns cuidados, pois e possível que o usuário entenda esse intervalo como entende a data na tabela de fatos. </a:t>
            </a:r>
          </a:p>
          <a:p>
            <a:pPr marL="800100" lvl="1" indent="-342900" algn="just">
              <a:spcBef>
                <a:spcPct val="20000"/>
              </a:spcBef>
              <a:buClr>
                <a:schemeClr val="tx2"/>
              </a:buClr>
              <a:buSzPct val="70000"/>
              <a:buFont typeface="Arial" pitchFamily="34" charset="0"/>
              <a:buChar char="•"/>
              <a:defRPr/>
            </a:pPr>
            <a:r>
              <a:rPr lang="pt-BR" sz="2400" kern="0" dirty="0">
                <a:latin typeface="+mn-lt"/>
              </a:rPr>
              <a:t>Por exemplo, se um produto foi vendido numa data “d” qualquer, isso não significa que o produto vendido seja o “vigente” a partir de alguma data. </a:t>
            </a:r>
          </a:p>
        </p:txBody>
      </p:sp>
      <p:pic>
        <p:nvPicPr>
          <p:cNvPr id="3074" name="Picture 2" descr="https://encrypted-tbn1.gstatic.com/images?q=tbn:ANd9GcQmuT1pauibiFggCZFnrVb6rkdyX8P2ZZnnWCMV5T-bnR7pHkU2"/>
          <p:cNvPicPr>
            <a:picLocks noChangeAspect="1" noChangeArrowheads="1"/>
          </p:cNvPicPr>
          <p:nvPr/>
        </p:nvPicPr>
        <p:blipFill>
          <a:blip r:embed="rId2" cstate="print"/>
          <a:srcRect/>
          <a:stretch>
            <a:fillRect/>
          </a:stretch>
        </p:blipFill>
        <p:spPr bwMode="auto">
          <a:xfrm>
            <a:off x="6876256" y="6004912"/>
            <a:ext cx="1845196" cy="853088"/>
          </a:xfrm>
          <a:prstGeom prst="rect">
            <a:avLst/>
          </a:prstGeom>
          <a:noFill/>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7325"/>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836712"/>
            <a:ext cx="8375848" cy="5400576"/>
          </a:xfrm>
          <a:prstGeom prst="rect">
            <a:avLst/>
          </a:prstGeom>
        </p:spPr>
        <p:txBody>
          <a:bodyPr/>
          <a:lstStyle/>
          <a:p>
            <a:pPr marL="1200150" lvl="2" indent="-285750">
              <a:lnSpc>
                <a:spcPct val="90000"/>
              </a:lnSpc>
              <a:spcBef>
                <a:spcPct val="20000"/>
              </a:spcBef>
              <a:buClr>
                <a:schemeClr val="tx2"/>
              </a:buClr>
              <a:buSzPct val="70000"/>
            </a:pPr>
            <a:endParaRPr kumimoji="0" lang="pt-BR" sz="2400" b="0" i="0" u="none" strike="noStrike" kern="0" cap="none" spc="0" normalizeH="0" baseline="0" noProof="0" dirty="0">
              <a:ln>
                <a:noFill/>
              </a:ln>
              <a:solidFill>
                <a:schemeClr val="tx1"/>
              </a:solidFill>
              <a:effectLst/>
              <a:uLnTx/>
              <a:uFillTx/>
              <a:latin typeface="+mn-lt"/>
            </a:endParaRPr>
          </a:p>
        </p:txBody>
      </p:sp>
      <p:sp>
        <p:nvSpPr>
          <p:cNvPr id="4" name="Rectangle 3"/>
          <p:cNvSpPr txBox="1">
            <a:spLocks noChangeArrowheads="1"/>
          </p:cNvSpPr>
          <p:nvPr/>
        </p:nvSpPr>
        <p:spPr>
          <a:xfrm>
            <a:off x="0" y="1267668"/>
            <a:ext cx="8524056" cy="5473700"/>
          </a:xfrm>
          <a:prstGeom prst="rect">
            <a:avLst/>
          </a:prstGeom>
        </p:spPr>
        <p:txBody>
          <a:bodyPr/>
          <a:lstStyle/>
          <a:p>
            <a:pPr marL="342900" marR="0" lvl="0" indent="-342900" algn="just" defTabSz="914400" rtl="0" eaLnBrk="1" fontAlgn="base" latinLnBrk="0" hangingPunct="1">
              <a:lnSpc>
                <a:spcPct val="100000"/>
              </a:lnSpc>
              <a:spcBef>
                <a:spcPct val="20000"/>
              </a:spcBef>
              <a:spcAft>
                <a:spcPct val="0"/>
              </a:spcAft>
              <a:buClr>
                <a:schemeClr val="tx2"/>
              </a:buClr>
              <a:buSzPct val="70000"/>
              <a:buFont typeface="Wingdings" pitchFamily="2" charset="2"/>
              <a:buChar char="¡"/>
              <a:tabLst/>
              <a:defRPr/>
            </a:pPr>
            <a:r>
              <a:rPr lang="pt-BR" sz="2400" b="1" kern="0" dirty="0">
                <a:latin typeface="+mn-lt"/>
              </a:rPr>
              <a:t>Dimensões de Modificação Lenta.</a:t>
            </a:r>
          </a:p>
          <a:p>
            <a:pPr marL="800100" lvl="1" indent="-342900" algn="just">
              <a:spcBef>
                <a:spcPct val="20000"/>
              </a:spcBef>
              <a:buClr>
                <a:schemeClr val="tx2"/>
              </a:buClr>
              <a:buSzPct val="70000"/>
              <a:buFont typeface="Arial" pitchFamily="34" charset="0"/>
              <a:buChar char="•"/>
              <a:defRPr/>
            </a:pPr>
            <a:r>
              <a:rPr lang="pt-BR" sz="2400" kern="0" dirty="0">
                <a:latin typeface="+mn-lt"/>
              </a:rPr>
              <a:t>Se a análise estiver centrada nos produtos vendidos num período, a análise deverá ser feita a partir da tabela de fato.</a:t>
            </a:r>
          </a:p>
          <a:p>
            <a:pPr marL="800100" lvl="1" indent="-342900" algn="just">
              <a:spcBef>
                <a:spcPct val="20000"/>
              </a:spcBef>
              <a:buClr>
                <a:schemeClr val="tx2"/>
              </a:buClr>
              <a:buSzPct val="70000"/>
              <a:buFont typeface="Arial" pitchFamily="34" charset="0"/>
              <a:buChar char="•"/>
              <a:defRPr/>
            </a:pPr>
            <a:r>
              <a:rPr lang="pt-BR" sz="2400" kern="0" dirty="0">
                <a:latin typeface="+mn-lt"/>
              </a:rPr>
              <a:t>Se a análise for relativa a um período histórico de tempo, há que se entender que os períodos deverão ser pesquisados a partir da tabela relativa a dimensão do produto, que deverá usar a chave gerada pelo metadado (pois o produto tipo “A” e tipo”B” podem ter convivido no mercado simultaneamente).</a:t>
            </a:r>
          </a:p>
          <a:p>
            <a:pPr marL="800100" lvl="1" indent="-342900" algn="just">
              <a:spcBef>
                <a:spcPct val="20000"/>
              </a:spcBef>
              <a:buClr>
                <a:schemeClr val="tx2"/>
              </a:buClr>
              <a:buSzPct val="70000"/>
              <a:buFont typeface="Arial" pitchFamily="34" charset="0"/>
              <a:buChar char="•"/>
              <a:defRPr/>
            </a:pPr>
            <a:r>
              <a:rPr lang="pt-BR" sz="2400" kern="0" dirty="0">
                <a:latin typeface="+mn-lt"/>
              </a:rPr>
              <a:t>Se a análise se der a partir de uma data específica, a análise deverá ser centrada na dimensão produto.</a:t>
            </a:r>
          </a:p>
        </p:txBody>
      </p:sp>
      <p:pic>
        <p:nvPicPr>
          <p:cNvPr id="3074" name="Picture 2" descr="https://encrypted-tbn1.gstatic.com/images?q=tbn:ANd9GcQmuT1pauibiFggCZFnrVb6rkdyX8P2ZZnnWCMV5T-bnR7pHkU2"/>
          <p:cNvPicPr>
            <a:picLocks noChangeAspect="1" noChangeArrowheads="1"/>
          </p:cNvPicPr>
          <p:nvPr/>
        </p:nvPicPr>
        <p:blipFill>
          <a:blip r:embed="rId2" cstate="print"/>
          <a:srcRect/>
          <a:stretch>
            <a:fillRect/>
          </a:stretch>
        </p:blipFill>
        <p:spPr bwMode="auto">
          <a:xfrm>
            <a:off x="6876256" y="6004912"/>
            <a:ext cx="1845196" cy="853088"/>
          </a:xfrm>
          <a:prstGeom prst="rect">
            <a:avLst/>
          </a:prstGeom>
          <a:noFill/>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dirty="0"/>
              <a:t>Questionando Chaves</a:t>
            </a:r>
          </a:p>
        </p:txBody>
      </p:sp>
    </p:spTree>
    <p:extLst>
      <p:ext uri="{BB962C8B-B14F-4D97-AF65-F5344CB8AC3E}">
        <p14:creationId xmlns:p14="http://schemas.microsoft.com/office/powerpoint/2010/main" val="42652329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2"/>
          <p:cNvSpPr>
            <a:spLocks noGrp="1" noChangeArrowheads="1"/>
          </p:cNvSpPr>
          <p:nvPr>
            <p:ph type="title" idx="4294967295"/>
          </p:nvPr>
        </p:nvSpPr>
        <p:spPr>
          <a:xfrm>
            <a:off x="467544" y="145133"/>
            <a:ext cx="7200900" cy="763587"/>
          </a:xfrm>
          <a:noFill/>
          <a:ln/>
        </p:spPr>
        <p:txBody>
          <a:bodyPr/>
          <a:lstStyle/>
          <a:p>
            <a:r>
              <a:rPr lang="en-US" altLang="en-US" dirty="0" err="1"/>
              <a:t>Tipos</a:t>
            </a:r>
            <a:r>
              <a:rPr lang="en-US" altLang="en-US" dirty="0"/>
              <a:t> de Chaves (PK) do Banco</a:t>
            </a:r>
          </a:p>
        </p:txBody>
      </p:sp>
      <p:sp>
        <p:nvSpPr>
          <p:cNvPr id="197635" name="Rectangle 3"/>
          <p:cNvSpPr>
            <a:spLocks noGrp="1" noChangeArrowheads="1"/>
          </p:cNvSpPr>
          <p:nvPr>
            <p:ph type="body" idx="4294967295"/>
          </p:nvPr>
        </p:nvSpPr>
        <p:spPr>
          <a:xfrm>
            <a:off x="1043608" y="2227262"/>
            <a:ext cx="7385050" cy="3433985"/>
          </a:xfrm>
          <a:noFill/>
          <a:ln/>
        </p:spPr>
        <p:txBody>
          <a:bodyPr>
            <a:normAutofit fontScale="92500" lnSpcReduction="10000"/>
          </a:bodyPr>
          <a:lstStyle/>
          <a:p>
            <a:pPr marL="457200" lvl="1" indent="0">
              <a:lnSpc>
                <a:spcPct val="95000"/>
              </a:lnSpc>
              <a:spcBef>
                <a:spcPct val="35000"/>
              </a:spcBef>
              <a:buNone/>
            </a:pPr>
            <a:r>
              <a:rPr lang="en-US" altLang="en-US" dirty="0"/>
              <a:t>No </a:t>
            </a:r>
            <a:r>
              <a:rPr lang="en-US" altLang="en-US" dirty="0" err="1"/>
              <a:t>transacional</a:t>
            </a:r>
            <a:endParaRPr lang="en-US" altLang="en-US" dirty="0"/>
          </a:p>
          <a:p>
            <a:pPr lvl="1">
              <a:lnSpc>
                <a:spcPct val="95000"/>
              </a:lnSpc>
              <a:spcBef>
                <a:spcPct val="35000"/>
              </a:spcBef>
            </a:pPr>
            <a:r>
              <a:rPr lang="en-US" altLang="en-US" dirty="0"/>
              <a:t>Primary keys (PKs)</a:t>
            </a:r>
          </a:p>
          <a:p>
            <a:pPr lvl="1">
              <a:lnSpc>
                <a:spcPct val="95000"/>
              </a:lnSpc>
              <a:spcBef>
                <a:spcPct val="35000"/>
              </a:spcBef>
            </a:pPr>
            <a:r>
              <a:rPr lang="en-US" altLang="en-US" dirty="0"/>
              <a:t>Foreign keys (FKs)</a:t>
            </a:r>
          </a:p>
          <a:p>
            <a:pPr lvl="1">
              <a:lnSpc>
                <a:spcPct val="95000"/>
              </a:lnSpc>
              <a:spcBef>
                <a:spcPct val="35000"/>
              </a:spcBef>
            </a:pPr>
            <a:r>
              <a:rPr lang="en-US" altLang="en-US" dirty="0"/>
              <a:t>Chaves </a:t>
            </a:r>
            <a:r>
              <a:rPr lang="en-US" altLang="en-US" dirty="0" err="1"/>
              <a:t>compostas</a:t>
            </a:r>
            <a:endParaRPr lang="en-US" altLang="en-US" dirty="0"/>
          </a:p>
          <a:p>
            <a:pPr lvl="1">
              <a:lnSpc>
                <a:spcPct val="95000"/>
              </a:lnSpc>
              <a:spcBef>
                <a:spcPct val="35000"/>
              </a:spcBef>
            </a:pPr>
            <a:endParaRPr lang="en-US" altLang="en-US" dirty="0"/>
          </a:p>
          <a:p>
            <a:pPr marL="457200" lvl="1" indent="0">
              <a:lnSpc>
                <a:spcPct val="95000"/>
              </a:lnSpc>
              <a:spcBef>
                <a:spcPct val="35000"/>
              </a:spcBef>
              <a:buNone/>
            </a:pPr>
            <a:r>
              <a:rPr lang="en-US" altLang="en-US" dirty="0"/>
              <a:t>No dimensional</a:t>
            </a:r>
          </a:p>
          <a:p>
            <a:pPr lvl="1">
              <a:lnSpc>
                <a:spcPct val="95000"/>
              </a:lnSpc>
              <a:spcBef>
                <a:spcPct val="35000"/>
              </a:spcBef>
            </a:pPr>
            <a:r>
              <a:rPr lang="en-US" altLang="en-US" dirty="0"/>
              <a:t>Chaves Surrogate</a:t>
            </a:r>
          </a:p>
        </p:txBody>
      </p:sp>
      <p:grpSp>
        <p:nvGrpSpPr>
          <p:cNvPr id="197636" name="Group 4"/>
          <p:cNvGrpSpPr>
            <a:grpSpLocks/>
          </p:cNvGrpSpPr>
          <p:nvPr/>
        </p:nvGrpSpPr>
        <p:grpSpPr bwMode="auto">
          <a:xfrm>
            <a:off x="5754688" y="2217738"/>
            <a:ext cx="1866900" cy="2376487"/>
            <a:chOff x="3625" y="1397"/>
            <a:chExt cx="1176" cy="1497"/>
          </a:xfrm>
        </p:grpSpPr>
        <p:grpSp>
          <p:nvGrpSpPr>
            <p:cNvPr id="197637" name="Group 5"/>
            <p:cNvGrpSpPr>
              <a:grpSpLocks/>
            </p:cNvGrpSpPr>
            <p:nvPr/>
          </p:nvGrpSpPr>
          <p:grpSpPr bwMode="auto">
            <a:xfrm>
              <a:off x="3625" y="1589"/>
              <a:ext cx="792" cy="777"/>
              <a:chOff x="3625" y="1589"/>
              <a:chExt cx="792" cy="777"/>
            </a:xfrm>
          </p:grpSpPr>
          <p:sp>
            <p:nvSpPr>
              <p:cNvPr id="197638" name="Freeform 6"/>
              <p:cNvSpPr>
                <a:spLocks/>
              </p:cNvSpPr>
              <p:nvPr/>
            </p:nvSpPr>
            <p:spPr bwMode="auto">
              <a:xfrm>
                <a:off x="3636" y="1589"/>
                <a:ext cx="196" cy="461"/>
              </a:xfrm>
              <a:custGeom>
                <a:avLst/>
                <a:gdLst>
                  <a:gd name="T0" fmla="*/ 193 w 196"/>
                  <a:gd name="T1" fmla="*/ 162 h 461"/>
                  <a:gd name="T2" fmla="*/ 189 w 196"/>
                  <a:gd name="T3" fmla="*/ 122 h 461"/>
                  <a:gd name="T4" fmla="*/ 182 w 196"/>
                  <a:gd name="T5" fmla="*/ 87 h 461"/>
                  <a:gd name="T6" fmla="*/ 174 w 196"/>
                  <a:gd name="T7" fmla="*/ 59 h 461"/>
                  <a:gd name="T8" fmla="*/ 164 w 196"/>
                  <a:gd name="T9" fmla="*/ 36 h 461"/>
                  <a:gd name="T10" fmla="*/ 153 w 196"/>
                  <a:gd name="T11" fmla="*/ 19 h 461"/>
                  <a:gd name="T12" fmla="*/ 141 w 196"/>
                  <a:gd name="T13" fmla="*/ 7 h 461"/>
                  <a:gd name="T14" fmla="*/ 127 w 196"/>
                  <a:gd name="T15" fmla="*/ 1 h 461"/>
                  <a:gd name="T16" fmla="*/ 113 w 196"/>
                  <a:gd name="T17" fmla="*/ 0 h 461"/>
                  <a:gd name="T18" fmla="*/ 63 w 196"/>
                  <a:gd name="T19" fmla="*/ 7 h 461"/>
                  <a:gd name="T20" fmla="*/ 48 w 196"/>
                  <a:gd name="T21" fmla="*/ 22 h 461"/>
                  <a:gd name="T22" fmla="*/ 34 w 196"/>
                  <a:gd name="T23" fmla="*/ 45 h 461"/>
                  <a:gd name="T24" fmla="*/ 22 w 196"/>
                  <a:gd name="T25" fmla="*/ 73 h 461"/>
                  <a:gd name="T26" fmla="*/ 12 w 196"/>
                  <a:gd name="T27" fmla="*/ 107 h 461"/>
                  <a:gd name="T28" fmla="*/ 5 w 196"/>
                  <a:gd name="T29" fmla="*/ 145 h 461"/>
                  <a:gd name="T30" fmla="*/ 0 w 196"/>
                  <a:gd name="T31" fmla="*/ 187 h 461"/>
                  <a:gd name="T32" fmla="*/ 0 w 196"/>
                  <a:gd name="T33" fmla="*/ 230 h 461"/>
                  <a:gd name="T34" fmla="*/ 0 w 196"/>
                  <a:gd name="T35" fmla="*/ 276 h 461"/>
                  <a:gd name="T36" fmla="*/ 4 w 196"/>
                  <a:gd name="T37" fmla="*/ 318 h 461"/>
                  <a:gd name="T38" fmla="*/ 9 w 196"/>
                  <a:gd name="T39" fmla="*/ 356 h 461"/>
                  <a:gd name="T40" fmla="*/ 15 w 196"/>
                  <a:gd name="T41" fmla="*/ 387 h 461"/>
                  <a:gd name="T42" fmla="*/ 24 w 196"/>
                  <a:gd name="T43" fmla="*/ 413 h 461"/>
                  <a:gd name="T44" fmla="*/ 34 w 196"/>
                  <a:gd name="T45" fmla="*/ 433 h 461"/>
                  <a:gd name="T46" fmla="*/ 46 w 196"/>
                  <a:gd name="T47" fmla="*/ 448 h 461"/>
                  <a:gd name="T48" fmla="*/ 62 w 196"/>
                  <a:gd name="T49" fmla="*/ 457 h 461"/>
                  <a:gd name="T50" fmla="*/ 81 w 196"/>
                  <a:gd name="T51" fmla="*/ 460 h 461"/>
                  <a:gd name="T52" fmla="*/ 84 w 196"/>
                  <a:gd name="T53" fmla="*/ 460 h 461"/>
                  <a:gd name="T54" fmla="*/ 90 w 196"/>
                  <a:gd name="T55" fmla="*/ 460 h 461"/>
                  <a:gd name="T56" fmla="*/ 97 w 196"/>
                  <a:gd name="T57" fmla="*/ 459 h 461"/>
                  <a:gd name="T58" fmla="*/ 105 w 196"/>
                  <a:gd name="T59" fmla="*/ 458 h 461"/>
                  <a:gd name="T60" fmla="*/ 114 w 196"/>
                  <a:gd name="T61" fmla="*/ 457 h 461"/>
                  <a:gd name="T62" fmla="*/ 121 w 196"/>
                  <a:gd name="T63" fmla="*/ 456 h 461"/>
                  <a:gd name="T64" fmla="*/ 126 w 196"/>
                  <a:gd name="T65" fmla="*/ 456 h 461"/>
                  <a:gd name="T66" fmla="*/ 128 w 196"/>
                  <a:gd name="T67" fmla="*/ 455 h 461"/>
                  <a:gd name="T68" fmla="*/ 143 w 196"/>
                  <a:gd name="T69" fmla="*/ 439 h 461"/>
                  <a:gd name="T70" fmla="*/ 158 w 196"/>
                  <a:gd name="T71" fmla="*/ 414 h 461"/>
                  <a:gd name="T72" fmla="*/ 170 w 196"/>
                  <a:gd name="T73" fmla="*/ 382 h 461"/>
                  <a:gd name="T74" fmla="*/ 181 w 196"/>
                  <a:gd name="T75" fmla="*/ 343 h 461"/>
                  <a:gd name="T76" fmla="*/ 188 w 196"/>
                  <a:gd name="T77" fmla="*/ 301 h 461"/>
                  <a:gd name="T78" fmla="*/ 193 w 196"/>
                  <a:gd name="T79" fmla="*/ 256 h 461"/>
                  <a:gd name="T80" fmla="*/ 195 w 196"/>
                  <a:gd name="T81" fmla="*/ 209 h 461"/>
                  <a:gd name="T82" fmla="*/ 193 w 196"/>
                  <a:gd name="T83" fmla="*/ 16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6" h="461">
                    <a:moveTo>
                      <a:pt x="193" y="162"/>
                    </a:moveTo>
                    <a:lnTo>
                      <a:pt x="189" y="122"/>
                    </a:lnTo>
                    <a:lnTo>
                      <a:pt x="182" y="87"/>
                    </a:lnTo>
                    <a:lnTo>
                      <a:pt x="174" y="59"/>
                    </a:lnTo>
                    <a:lnTo>
                      <a:pt x="164" y="36"/>
                    </a:lnTo>
                    <a:lnTo>
                      <a:pt x="153" y="19"/>
                    </a:lnTo>
                    <a:lnTo>
                      <a:pt x="141" y="7"/>
                    </a:lnTo>
                    <a:lnTo>
                      <a:pt x="127" y="1"/>
                    </a:lnTo>
                    <a:lnTo>
                      <a:pt x="113" y="0"/>
                    </a:lnTo>
                    <a:lnTo>
                      <a:pt x="63" y="7"/>
                    </a:lnTo>
                    <a:lnTo>
                      <a:pt x="48" y="22"/>
                    </a:lnTo>
                    <a:lnTo>
                      <a:pt x="34" y="45"/>
                    </a:lnTo>
                    <a:lnTo>
                      <a:pt x="22" y="73"/>
                    </a:lnTo>
                    <a:lnTo>
                      <a:pt x="12" y="107"/>
                    </a:lnTo>
                    <a:lnTo>
                      <a:pt x="5" y="145"/>
                    </a:lnTo>
                    <a:lnTo>
                      <a:pt x="0" y="187"/>
                    </a:lnTo>
                    <a:lnTo>
                      <a:pt x="0" y="230"/>
                    </a:lnTo>
                    <a:lnTo>
                      <a:pt x="0" y="276"/>
                    </a:lnTo>
                    <a:lnTo>
                      <a:pt x="4" y="318"/>
                    </a:lnTo>
                    <a:lnTo>
                      <a:pt x="9" y="356"/>
                    </a:lnTo>
                    <a:lnTo>
                      <a:pt x="15" y="387"/>
                    </a:lnTo>
                    <a:lnTo>
                      <a:pt x="24" y="413"/>
                    </a:lnTo>
                    <a:lnTo>
                      <a:pt x="34" y="433"/>
                    </a:lnTo>
                    <a:lnTo>
                      <a:pt x="46" y="448"/>
                    </a:lnTo>
                    <a:lnTo>
                      <a:pt x="62" y="457"/>
                    </a:lnTo>
                    <a:lnTo>
                      <a:pt x="81" y="460"/>
                    </a:lnTo>
                    <a:lnTo>
                      <a:pt x="84" y="460"/>
                    </a:lnTo>
                    <a:lnTo>
                      <a:pt x="90" y="460"/>
                    </a:lnTo>
                    <a:lnTo>
                      <a:pt x="97" y="459"/>
                    </a:lnTo>
                    <a:lnTo>
                      <a:pt x="105" y="458"/>
                    </a:lnTo>
                    <a:lnTo>
                      <a:pt x="114" y="457"/>
                    </a:lnTo>
                    <a:lnTo>
                      <a:pt x="121" y="456"/>
                    </a:lnTo>
                    <a:lnTo>
                      <a:pt x="126" y="456"/>
                    </a:lnTo>
                    <a:lnTo>
                      <a:pt x="128" y="455"/>
                    </a:lnTo>
                    <a:lnTo>
                      <a:pt x="143" y="439"/>
                    </a:lnTo>
                    <a:lnTo>
                      <a:pt x="158" y="414"/>
                    </a:lnTo>
                    <a:lnTo>
                      <a:pt x="170" y="382"/>
                    </a:lnTo>
                    <a:lnTo>
                      <a:pt x="181" y="343"/>
                    </a:lnTo>
                    <a:lnTo>
                      <a:pt x="188" y="301"/>
                    </a:lnTo>
                    <a:lnTo>
                      <a:pt x="193" y="256"/>
                    </a:lnTo>
                    <a:lnTo>
                      <a:pt x="195" y="209"/>
                    </a:lnTo>
                    <a:lnTo>
                      <a:pt x="193" y="162"/>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39" name="Freeform 7"/>
              <p:cNvSpPr>
                <a:spLocks/>
              </p:cNvSpPr>
              <p:nvPr/>
            </p:nvSpPr>
            <p:spPr bwMode="auto">
              <a:xfrm>
                <a:off x="3625" y="1593"/>
                <a:ext cx="162" cy="456"/>
              </a:xfrm>
              <a:custGeom>
                <a:avLst/>
                <a:gdLst>
                  <a:gd name="T0" fmla="*/ 96 w 162"/>
                  <a:gd name="T1" fmla="*/ 449 h 456"/>
                  <a:gd name="T2" fmla="*/ 112 w 162"/>
                  <a:gd name="T3" fmla="*/ 433 h 456"/>
                  <a:gd name="T4" fmla="*/ 126 w 162"/>
                  <a:gd name="T5" fmla="*/ 410 h 456"/>
                  <a:gd name="T6" fmla="*/ 138 w 162"/>
                  <a:gd name="T7" fmla="*/ 380 h 456"/>
                  <a:gd name="T8" fmla="*/ 148 w 162"/>
                  <a:gd name="T9" fmla="*/ 345 h 456"/>
                  <a:gd name="T10" fmla="*/ 155 w 162"/>
                  <a:gd name="T11" fmla="*/ 305 h 456"/>
                  <a:gd name="T12" fmla="*/ 160 w 162"/>
                  <a:gd name="T13" fmla="*/ 263 h 456"/>
                  <a:gd name="T14" fmla="*/ 161 w 162"/>
                  <a:gd name="T15" fmla="*/ 219 h 456"/>
                  <a:gd name="T16" fmla="*/ 159 w 162"/>
                  <a:gd name="T17" fmla="*/ 173 h 456"/>
                  <a:gd name="T18" fmla="*/ 154 w 162"/>
                  <a:gd name="T19" fmla="*/ 130 h 456"/>
                  <a:gd name="T20" fmla="*/ 147 w 162"/>
                  <a:gd name="T21" fmla="*/ 91 h 456"/>
                  <a:gd name="T22" fmla="*/ 136 w 162"/>
                  <a:gd name="T23" fmla="*/ 59 h 456"/>
                  <a:gd name="T24" fmla="*/ 124 w 162"/>
                  <a:gd name="T25" fmla="*/ 32 h 456"/>
                  <a:gd name="T26" fmla="*/ 110 w 162"/>
                  <a:gd name="T27" fmla="*/ 13 h 456"/>
                  <a:gd name="T28" fmla="*/ 95 w 162"/>
                  <a:gd name="T29" fmla="*/ 2 h 456"/>
                  <a:gd name="T30" fmla="*/ 80 w 162"/>
                  <a:gd name="T31" fmla="*/ 0 h 456"/>
                  <a:gd name="T32" fmla="*/ 64 w 162"/>
                  <a:gd name="T33" fmla="*/ 6 h 456"/>
                  <a:gd name="T34" fmla="*/ 48 w 162"/>
                  <a:gd name="T35" fmla="*/ 21 h 456"/>
                  <a:gd name="T36" fmla="*/ 34 w 162"/>
                  <a:gd name="T37" fmla="*/ 45 h 456"/>
                  <a:gd name="T38" fmla="*/ 22 w 162"/>
                  <a:gd name="T39" fmla="*/ 75 h 456"/>
                  <a:gd name="T40" fmla="*/ 12 w 162"/>
                  <a:gd name="T41" fmla="*/ 109 h 456"/>
                  <a:gd name="T42" fmla="*/ 5 w 162"/>
                  <a:gd name="T43" fmla="*/ 149 h 456"/>
                  <a:gd name="T44" fmla="*/ 0 w 162"/>
                  <a:gd name="T45" fmla="*/ 191 h 456"/>
                  <a:gd name="T46" fmla="*/ 0 w 162"/>
                  <a:gd name="T47" fmla="*/ 235 h 456"/>
                  <a:gd name="T48" fmla="*/ 1 w 162"/>
                  <a:gd name="T49" fmla="*/ 281 h 456"/>
                  <a:gd name="T50" fmla="*/ 6 w 162"/>
                  <a:gd name="T51" fmla="*/ 325 h 456"/>
                  <a:gd name="T52" fmla="*/ 13 w 162"/>
                  <a:gd name="T53" fmla="*/ 363 h 456"/>
                  <a:gd name="T54" fmla="*/ 24 w 162"/>
                  <a:gd name="T55" fmla="*/ 395 h 456"/>
                  <a:gd name="T56" fmla="*/ 36 w 162"/>
                  <a:gd name="T57" fmla="*/ 422 h 456"/>
                  <a:gd name="T58" fmla="*/ 50 w 162"/>
                  <a:gd name="T59" fmla="*/ 441 h 456"/>
                  <a:gd name="T60" fmla="*/ 65 w 162"/>
                  <a:gd name="T61" fmla="*/ 452 h 456"/>
                  <a:gd name="T62" fmla="*/ 80 w 162"/>
                  <a:gd name="T63" fmla="*/ 455 h 456"/>
                  <a:gd name="T64" fmla="*/ 96 w 162"/>
                  <a:gd name="T65" fmla="*/ 449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 h="456">
                    <a:moveTo>
                      <a:pt x="96" y="449"/>
                    </a:moveTo>
                    <a:lnTo>
                      <a:pt x="112" y="433"/>
                    </a:lnTo>
                    <a:lnTo>
                      <a:pt x="126" y="410"/>
                    </a:lnTo>
                    <a:lnTo>
                      <a:pt x="138" y="380"/>
                    </a:lnTo>
                    <a:lnTo>
                      <a:pt x="148" y="345"/>
                    </a:lnTo>
                    <a:lnTo>
                      <a:pt x="155" y="305"/>
                    </a:lnTo>
                    <a:lnTo>
                      <a:pt x="160" y="263"/>
                    </a:lnTo>
                    <a:lnTo>
                      <a:pt x="161" y="219"/>
                    </a:lnTo>
                    <a:lnTo>
                      <a:pt x="159" y="173"/>
                    </a:lnTo>
                    <a:lnTo>
                      <a:pt x="154" y="130"/>
                    </a:lnTo>
                    <a:lnTo>
                      <a:pt x="147" y="91"/>
                    </a:lnTo>
                    <a:lnTo>
                      <a:pt x="136" y="59"/>
                    </a:lnTo>
                    <a:lnTo>
                      <a:pt x="124" y="32"/>
                    </a:lnTo>
                    <a:lnTo>
                      <a:pt x="110" y="13"/>
                    </a:lnTo>
                    <a:lnTo>
                      <a:pt x="95" y="2"/>
                    </a:lnTo>
                    <a:lnTo>
                      <a:pt x="80" y="0"/>
                    </a:lnTo>
                    <a:lnTo>
                      <a:pt x="64" y="6"/>
                    </a:lnTo>
                    <a:lnTo>
                      <a:pt x="48" y="21"/>
                    </a:lnTo>
                    <a:lnTo>
                      <a:pt x="34" y="45"/>
                    </a:lnTo>
                    <a:lnTo>
                      <a:pt x="22" y="75"/>
                    </a:lnTo>
                    <a:lnTo>
                      <a:pt x="12" y="109"/>
                    </a:lnTo>
                    <a:lnTo>
                      <a:pt x="5" y="149"/>
                    </a:lnTo>
                    <a:lnTo>
                      <a:pt x="0" y="191"/>
                    </a:lnTo>
                    <a:lnTo>
                      <a:pt x="0" y="235"/>
                    </a:lnTo>
                    <a:lnTo>
                      <a:pt x="1" y="281"/>
                    </a:lnTo>
                    <a:lnTo>
                      <a:pt x="6" y="325"/>
                    </a:lnTo>
                    <a:lnTo>
                      <a:pt x="13" y="363"/>
                    </a:lnTo>
                    <a:lnTo>
                      <a:pt x="24" y="395"/>
                    </a:lnTo>
                    <a:lnTo>
                      <a:pt x="36" y="422"/>
                    </a:lnTo>
                    <a:lnTo>
                      <a:pt x="50" y="441"/>
                    </a:lnTo>
                    <a:lnTo>
                      <a:pt x="65" y="452"/>
                    </a:lnTo>
                    <a:lnTo>
                      <a:pt x="80" y="455"/>
                    </a:lnTo>
                    <a:lnTo>
                      <a:pt x="96" y="449"/>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useBgFill="1">
            <p:nvSpPr>
              <p:cNvPr id="197640" name="Freeform 8"/>
              <p:cNvSpPr>
                <a:spLocks/>
              </p:cNvSpPr>
              <p:nvPr/>
            </p:nvSpPr>
            <p:spPr bwMode="auto">
              <a:xfrm>
                <a:off x="3646" y="1737"/>
                <a:ext cx="39" cy="109"/>
              </a:xfrm>
              <a:custGeom>
                <a:avLst/>
                <a:gdLst>
                  <a:gd name="T0" fmla="*/ 23 w 39"/>
                  <a:gd name="T1" fmla="*/ 107 h 109"/>
                  <a:gd name="T2" fmla="*/ 27 w 39"/>
                  <a:gd name="T3" fmla="*/ 103 h 109"/>
                  <a:gd name="T4" fmla="*/ 30 w 39"/>
                  <a:gd name="T5" fmla="*/ 98 h 109"/>
                  <a:gd name="T6" fmla="*/ 33 w 39"/>
                  <a:gd name="T7" fmla="*/ 91 h 109"/>
                  <a:gd name="T8" fmla="*/ 35 w 39"/>
                  <a:gd name="T9" fmla="*/ 82 h 109"/>
                  <a:gd name="T10" fmla="*/ 37 w 39"/>
                  <a:gd name="T11" fmla="*/ 73 h 109"/>
                  <a:gd name="T12" fmla="*/ 38 w 39"/>
                  <a:gd name="T13" fmla="*/ 63 h 109"/>
                  <a:gd name="T14" fmla="*/ 38 w 39"/>
                  <a:gd name="T15" fmla="*/ 52 h 109"/>
                  <a:gd name="T16" fmla="*/ 38 w 39"/>
                  <a:gd name="T17" fmla="*/ 41 h 109"/>
                  <a:gd name="T18" fmla="*/ 37 w 39"/>
                  <a:gd name="T19" fmla="*/ 31 h 109"/>
                  <a:gd name="T20" fmla="*/ 35 w 39"/>
                  <a:gd name="T21" fmla="*/ 22 h 109"/>
                  <a:gd name="T22" fmla="*/ 32 w 39"/>
                  <a:gd name="T23" fmla="*/ 14 h 109"/>
                  <a:gd name="T24" fmla="*/ 30 w 39"/>
                  <a:gd name="T25" fmla="*/ 8 h 109"/>
                  <a:gd name="T26" fmla="*/ 26 w 39"/>
                  <a:gd name="T27" fmla="*/ 3 h 109"/>
                  <a:gd name="T28" fmla="*/ 23 w 39"/>
                  <a:gd name="T29" fmla="*/ 1 h 109"/>
                  <a:gd name="T30" fmla="*/ 19 w 39"/>
                  <a:gd name="T31" fmla="*/ 0 h 109"/>
                  <a:gd name="T32" fmla="*/ 15 w 39"/>
                  <a:gd name="T33" fmla="*/ 1 h 109"/>
                  <a:gd name="T34" fmla="*/ 11 w 39"/>
                  <a:gd name="T35" fmla="*/ 5 h 109"/>
                  <a:gd name="T36" fmla="*/ 8 w 39"/>
                  <a:gd name="T37" fmla="*/ 11 h 109"/>
                  <a:gd name="T38" fmla="*/ 5 w 39"/>
                  <a:gd name="T39" fmla="*/ 18 h 109"/>
                  <a:gd name="T40" fmla="*/ 3 w 39"/>
                  <a:gd name="T41" fmla="*/ 26 h 109"/>
                  <a:gd name="T42" fmla="*/ 1 w 39"/>
                  <a:gd name="T43" fmla="*/ 35 h 109"/>
                  <a:gd name="T44" fmla="*/ 0 w 39"/>
                  <a:gd name="T45" fmla="*/ 45 h 109"/>
                  <a:gd name="T46" fmla="*/ 0 w 39"/>
                  <a:gd name="T47" fmla="*/ 56 h 109"/>
                  <a:gd name="T48" fmla="*/ 0 w 39"/>
                  <a:gd name="T49" fmla="*/ 67 h 109"/>
                  <a:gd name="T50" fmla="*/ 1 w 39"/>
                  <a:gd name="T51" fmla="*/ 77 h 109"/>
                  <a:gd name="T52" fmla="*/ 3 w 39"/>
                  <a:gd name="T53" fmla="*/ 87 h 109"/>
                  <a:gd name="T54" fmla="*/ 6 w 39"/>
                  <a:gd name="T55" fmla="*/ 94 h 109"/>
                  <a:gd name="T56" fmla="*/ 9 w 39"/>
                  <a:gd name="T57" fmla="*/ 101 h 109"/>
                  <a:gd name="T58" fmla="*/ 12 w 39"/>
                  <a:gd name="T59" fmla="*/ 105 h 109"/>
                  <a:gd name="T60" fmla="*/ 15 w 39"/>
                  <a:gd name="T61" fmla="*/ 108 h 109"/>
                  <a:gd name="T62" fmla="*/ 19 w 39"/>
                  <a:gd name="T63" fmla="*/ 108 h 109"/>
                  <a:gd name="T64" fmla="*/ 23 w 39"/>
                  <a:gd name="T65" fmla="*/ 10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109">
                    <a:moveTo>
                      <a:pt x="23" y="107"/>
                    </a:moveTo>
                    <a:lnTo>
                      <a:pt x="27" y="103"/>
                    </a:lnTo>
                    <a:lnTo>
                      <a:pt x="30" y="98"/>
                    </a:lnTo>
                    <a:lnTo>
                      <a:pt x="33" y="91"/>
                    </a:lnTo>
                    <a:lnTo>
                      <a:pt x="35" y="82"/>
                    </a:lnTo>
                    <a:lnTo>
                      <a:pt x="37" y="73"/>
                    </a:lnTo>
                    <a:lnTo>
                      <a:pt x="38" y="63"/>
                    </a:lnTo>
                    <a:lnTo>
                      <a:pt x="38" y="52"/>
                    </a:lnTo>
                    <a:lnTo>
                      <a:pt x="38" y="41"/>
                    </a:lnTo>
                    <a:lnTo>
                      <a:pt x="37" y="31"/>
                    </a:lnTo>
                    <a:lnTo>
                      <a:pt x="35" y="22"/>
                    </a:lnTo>
                    <a:lnTo>
                      <a:pt x="32" y="14"/>
                    </a:lnTo>
                    <a:lnTo>
                      <a:pt x="30" y="8"/>
                    </a:lnTo>
                    <a:lnTo>
                      <a:pt x="26" y="3"/>
                    </a:lnTo>
                    <a:lnTo>
                      <a:pt x="23" y="1"/>
                    </a:lnTo>
                    <a:lnTo>
                      <a:pt x="19" y="0"/>
                    </a:lnTo>
                    <a:lnTo>
                      <a:pt x="15" y="1"/>
                    </a:lnTo>
                    <a:lnTo>
                      <a:pt x="11" y="5"/>
                    </a:lnTo>
                    <a:lnTo>
                      <a:pt x="8" y="11"/>
                    </a:lnTo>
                    <a:lnTo>
                      <a:pt x="5" y="18"/>
                    </a:lnTo>
                    <a:lnTo>
                      <a:pt x="3" y="26"/>
                    </a:lnTo>
                    <a:lnTo>
                      <a:pt x="1" y="35"/>
                    </a:lnTo>
                    <a:lnTo>
                      <a:pt x="0" y="45"/>
                    </a:lnTo>
                    <a:lnTo>
                      <a:pt x="0" y="56"/>
                    </a:lnTo>
                    <a:lnTo>
                      <a:pt x="0" y="67"/>
                    </a:lnTo>
                    <a:lnTo>
                      <a:pt x="1" y="77"/>
                    </a:lnTo>
                    <a:lnTo>
                      <a:pt x="3" y="87"/>
                    </a:lnTo>
                    <a:lnTo>
                      <a:pt x="6" y="94"/>
                    </a:lnTo>
                    <a:lnTo>
                      <a:pt x="9" y="101"/>
                    </a:lnTo>
                    <a:lnTo>
                      <a:pt x="12" y="105"/>
                    </a:lnTo>
                    <a:lnTo>
                      <a:pt x="15" y="108"/>
                    </a:lnTo>
                    <a:lnTo>
                      <a:pt x="19" y="108"/>
                    </a:lnTo>
                    <a:lnTo>
                      <a:pt x="23" y="107"/>
                    </a:lnTo>
                  </a:path>
                </a:pathLst>
              </a:custGeom>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41" name="Freeform 9"/>
              <p:cNvSpPr>
                <a:spLocks/>
              </p:cNvSpPr>
              <p:nvPr/>
            </p:nvSpPr>
            <p:spPr bwMode="auto">
              <a:xfrm>
                <a:off x="3646" y="1737"/>
                <a:ext cx="34" cy="109"/>
              </a:xfrm>
              <a:custGeom>
                <a:avLst/>
                <a:gdLst>
                  <a:gd name="T0" fmla="*/ 20 w 34"/>
                  <a:gd name="T1" fmla="*/ 58 h 109"/>
                  <a:gd name="T2" fmla="*/ 19 w 34"/>
                  <a:gd name="T3" fmla="*/ 49 h 109"/>
                  <a:gd name="T4" fmla="*/ 19 w 34"/>
                  <a:gd name="T5" fmla="*/ 40 h 109"/>
                  <a:gd name="T6" fmla="*/ 20 w 34"/>
                  <a:gd name="T7" fmla="*/ 32 h 109"/>
                  <a:gd name="T8" fmla="*/ 20 w 34"/>
                  <a:gd name="T9" fmla="*/ 25 h 109"/>
                  <a:gd name="T10" fmla="*/ 21 w 34"/>
                  <a:gd name="T11" fmla="*/ 19 h 109"/>
                  <a:gd name="T12" fmla="*/ 23 w 34"/>
                  <a:gd name="T13" fmla="*/ 13 h 109"/>
                  <a:gd name="T14" fmla="*/ 26 w 34"/>
                  <a:gd name="T15" fmla="*/ 8 h 109"/>
                  <a:gd name="T16" fmla="*/ 28 w 34"/>
                  <a:gd name="T17" fmla="*/ 3 h 109"/>
                  <a:gd name="T18" fmla="*/ 27 w 34"/>
                  <a:gd name="T19" fmla="*/ 2 h 109"/>
                  <a:gd name="T20" fmla="*/ 26 w 34"/>
                  <a:gd name="T21" fmla="*/ 1 h 109"/>
                  <a:gd name="T22" fmla="*/ 25 w 34"/>
                  <a:gd name="T23" fmla="*/ 0 h 109"/>
                  <a:gd name="T24" fmla="*/ 23 w 34"/>
                  <a:gd name="T25" fmla="*/ 0 h 109"/>
                  <a:gd name="T26" fmla="*/ 21 w 34"/>
                  <a:gd name="T27" fmla="*/ 0 h 109"/>
                  <a:gd name="T28" fmla="*/ 18 w 34"/>
                  <a:gd name="T29" fmla="*/ 0 h 109"/>
                  <a:gd name="T30" fmla="*/ 14 w 34"/>
                  <a:gd name="T31" fmla="*/ 0 h 109"/>
                  <a:gd name="T32" fmla="*/ 10 w 34"/>
                  <a:gd name="T33" fmla="*/ 2 h 109"/>
                  <a:gd name="T34" fmla="*/ 7 w 34"/>
                  <a:gd name="T35" fmla="*/ 7 h 109"/>
                  <a:gd name="T36" fmla="*/ 4 w 34"/>
                  <a:gd name="T37" fmla="*/ 14 h 109"/>
                  <a:gd name="T38" fmla="*/ 2 w 34"/>
                  <a:gd name="T39" fmla="*/ 22 h 109"/>
                  <a:gd name="T40" fmla="*/ 0 w 34"/>
                  <a:gd name="T41" fmla="*/ 32 h 109"/>
                  <a:gd name="T42" fmla="*/ 0 w 34"/>
                  <a:gd name="T43" fmla="*/ 43 h 109"/>
                  <a:gd name="T44" fmla="*/ 0 w 34"/>
                  <a:gd name="T45" fmla="*/ 54 h 109"/>
                  <a:gd name="T46" fmla="*/ 0 w 34"/>
                  <a:gd name="T47" fmla="*/ 65 h 109"/>
                  <a:gd name="T48" fmla="*/ 0 w 34"/>
                  <a:gd name="T49" fmla="*/ 76 h 109"/>
                  <a:gd name="T50" fmla="*/ 2 w 34"/>
                  <a:gd name="T51" fmla="*/ 85 h 109"/>
                  <a:gd name="T52" fmla="*/ 4 w 34"/>
                  <a:gd name="T53" fmla="*/ 93 h 109"/>
                  <a:gd name="T54" fmla="*/ 7 w 34"/>
                  <a:gd name="T55" fmla="*/ 99 h 109"/>
                  <a:gd name="T56" fmla="*/ 10 w 34"/>
                  <a:gd name="T57" fmla="*/ 104 h 109"/>
                  <a:gd name="T58" fmla="*/ 14 w 34"/>
                  <a:gd name="T59" fmla="*/ 107 h 109"/>
                  <a:gd name="T60" fmla="*/ 17 w 34"/>
                  <a:gd name="T61" fmla="*/ 108 h 109"/>
                  <a:gd name="T62" fmla="*/ 21 w 34"/>
                  <a:gd name="T63" fmla="*/ 106 h 109"/>
                  <a:gd name="T64" fmla="*/ 24 w 34"/>
                  <a:gd name="T65" fmla="*/ 104 h 109"/>
                  <a:gd name="T66" fmla="*/ 26 w 34"/>
                  <a:gd name="T67" fmla="*/ 102 h 109"/>
                  <a:gd name="T68" fmla="*/ 28 w 34"/>
                  <a:gd name="T69" fmla="*/ 99 h 109"/>
                  <a:gd name="T70" fmla="*/ 30 w 34"/>
                  <a:gd name="T71" fmla="*/ 97 h 109"/>
                  <a:gd name="T72" fmla="*/ 31 w 34"/>
                  <a:gd name="T73" fmla="*/ 94 h 109"/>
                  <a:gd name="T74" fmla="*/ 32 w 34"/>
                  <a:gd name="T75" fmla="*/ 92 h 109"/>
                  <a:gd name="T76" fmla="*/ 32 w 34"/>
                  <a:gd name="T77" fmla="*/ 91 h 109"/>
                  <a:gd name="T78" fmla="*/ 33 w 34"/>
                  <a:gd name="T79" fmla="*/ 90 h 109"/>
                  <a:gd name="T80" fmla="*/ 30 w 34"/>
                  <a:gd name="T81" fmla="*/ 88 h 109"/>
                  <a:gd name="T82" fmla="*/ 28 w 34"/>
                  <a:gd name="T83" fmla="*/ 87 h 109"/>
                  <a:gd name="T84" fmla="*/ 26 w 34"/>
                  <a:gd name="T85" fmla="*/ 84 h 109"/>
                  <a:gd name="T86" fmla="*/ 24 w 34"/>
                  <a:gd name="T87" fmla="*/ 81 h 109"/>
                  <a:gd name="T88" fmla="*/ 23 w 34"/>
                  <a:gd name="T89" fmla="*/ 77 h 109"/>
                  <a:gd name="T90" fmla="*/ 22 w 34"/>
                  <a:gd name="T91" fmla="*/ 72 h 109"/>
                  <a:gd name="T92" fmla="*/ 21 w 34"/>
                  <a:gd name="T93" fmla="*/ 66 h 109"/>
                  <a:gd name="T94" fmla="*/ 20 w 34"/>
                  <a:gd name="T95" fmla="*/ 58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109">
                    <a:moveTo>
                      <a:pt x="20" y="58"/>
                    </a:moveTo>
                    <a:lnTo>
                      <a:pt x="19" y="49"/>
                    </a:lnTo>
                    <a:lnTo>
                      <a:pt x="19" y="40"/>
                    </a:lnTo>
                    <a:lnTo>
                      <a:pt x="20" y="32"/>
                    </a:lnTo>
                    <a:lnTo>
                      <a:pt x="20" y="25"/>
                    </a:lnTo>
                    <a:lnTo>
                      <a:pt x="21" y="19"/>
                    </a:lnTo>
                    <a:lnTo>
                      <a:pt x="23" y="13"/>
                    </a:lnTo>
                    <a:lnTo>
                      <a:pt x="26" y="8"/>
                    </a:lnTo>
                    <a:lnTo>
                      <a:pt x="28" y="3"/>
                    </a:lnTo>
                    <a:lnTo>
                      <a:pt x="27" y="2"/>
                    </a:lnTo>
                    <a:lnTo>
                      <a:pt x="26" y="1"/>
                    </a:lnTo>
                    <a:lnTo>
                      <a:pt x="25" y="0"/>
                    </a:lnTo>
                    <a:lnTo>
                      <a:pt x="23" y="0"/>
                    </a:lnTo>
                    <a:lnTo>
                      <a:pt x="21" y="0"/>
                    </a:lnTo>
                    <a:lnTo>
                      <a:pt x="18" y="0"/>
                    </a:lnTo>
                    <a:lnTo>
                      <a:pt x="14" y="0"/>
                    </a:lnTo>
                    <a:lnTo>
                      <a:pt x="10" y="2"/>
                    </a:lnTo>
                    <a:lnTo>
                      <a:pt x="7" y="7"/>
                    </a:lnTo>
                    <a:lnTo>
                      <a:pt x="4" y="14"/>
                    </a:lnTo>
                    <a:lnTo>
                      <a:pt x="2" y="22"/>
                    </a:lnTo>
                    <a:lnTo>
                      <a:pt x="0" y="32"/>
                    </a:lnTo>
                    <a:lnTo>
                      <a:pt x="0" y="43"/>
                    </a:lnTo>
                    <a:lnTo>
                      <a:pt x="0" y="54"/>
                    </a:lnTo>
                    <a:lnTo>
                      <a:pt x="0" y="65"/>
                    </a:lnTo>
                    <a:lnTo>
                      <a:pt x="0" y="76"/>
                    </a:lnTo>
                    <a:lnTo>
                      <a:pt x="2" y="85"/>
                    </a:lnTo>
                    <a:lnTo>
                      <a:pt x="4" y="93"/>
                    </a:lnTo>
                    <a:lnTo>
                      <a:pt x="7" y="99"/>
                    </a:lnTo>
                    <a:lnTo>
                      <a:pt x="10" y="104"/>
                    </a:lnTo>
                    <a:lnTo>
                      <a:pt x="14" y="107"/>
                    </a:lnTo>
                    <a:lnTo>
                      <a:pt x="17" y="108"/>
                    </a:lnTo>
                    <a:lnTo>
                      <a:pt x="21" y="106"/>
                    </a:lnTo>
                    <a:lnTo>
                      <a:pt x="24" y="104"/>
                    </a:lnTo>
                    <a:lnTo>
                      <a:pt x="26" y="102"/>
                    </a:lnTo>
                    <a:lnTo>
                      <a:pt x="28" y="99"/>
                    </a:lnTo>
                    <a:lnTo>
                      <a:pt x="30" y="97"/>
                    </a:lnTo>
                    <a:lnTo>
                      <a:pt x="31" y="94"/>
                    </a:lnTo>
                    <a:lnTo>
                      <a:pt x="32" y="92"/>
                    </a:lnTo>
                    <a:lnTo>
                      <a:pt x="32" y="91"/>
                    </a:lnTo>
                    <a:lnTo>
                      <a:pt x="33" y="90"/>
                    </a:lnTo>
                    <a:lnTo>
                      <a:pt x="30" y="88"/>
                    </a:lnTo>
                    <a:lnTo>
                      <a:pt x="28" y="87"/>
                    </a:lnTo>
                    <a:lnTo>
                      <a:pt x="26" y="84"/>
                    </a:lnTo>
                    <a:lnTo>
                      <a:pt x="24" y="81"/>
                    </a:lnTo>
                    <a:lnTo>
                      <a:pt x="23" y="77"/>
                    </a:lnTo>
                    <a:lnTo>
                      <a:pt x="22" y="72"/>
                    </a:lnTo>
                    <a:lnTo>
                      <a:pt x="21" y="66"/>
                    </a:lnTo>
                    <a:lnTo>
                      <a:pt x="20" y="58"/>
                    </a:lnTo>
                  </a:path>
                </a:pathLst>
              </a:custGeom>
              <a:solidFill>
                <a:srgbClr val="5F5F5F"/>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42" name="Freeform 10"/>
              <p:cNvSpPr>
                <a:spLocks/>
              </p:cNvSpPr>
              <p:nvPr/>
            </p:nvSpPr>
            <p:spPr bwMode="auto">
              <a:xfrm>
                <a:off x="4289" y="2164"/>
                <a:ext cx="35" cy="201"/>
              </a:xfrm>
              <a:custGeom>
                <a:avLst/>
                <a:gdLst>
                  <a:gd name="T0" fmla="*/ 34 w 35"/>
                  <a:gd name="T1" fmla="*/ 0 h 201"/>
                  <a:gd name="T2" fmla="*/ 34 w 35"/>
                  <a:gd name="T3" fmla="*/ 179 h 201"/>
                  <a:gd name="T4" fmla="*/ 0 w 35"/>
                  <a:gd name="T5" fmla="*/ 200 h 201"/>
                  <a:gd name="T6" fmla="*/ 0 w 35"/>
                  <a:gd name="T7" fmla="*/ 20 h 201"/>
                  <a:gd name="T8" fmla="*/ 34 w 35"/>
                  <a:gd name="T9" fmla="*/ 0 h 201"/>
                </a:gdLst>
                <a:ahLst/>
                <a:cxnLst>
                  <a:cxn ang="0">
                    <a:pos x="T0" y="T1"/>
                  </a:cxn>
                  <a:cxn ang="0">
                    <a:pos x="T2" y="T3"/>
                  </a:cxn>
                  <a:cxn ang="0">
                    <a:pos x="T4" y="T5"/>
                  </a:cxn>
                  <a:cxn ang="0">
                    <a:pos x="T6" y="T7"/>
                  </a:cxn>
                  <a:cxn ang="0">
                    <a:pos x="T8" y="T9"/>
                  </a:cxn>
                </a:cxnLst>
                <a:rect l="0" t="0" r="r" b="b"/>
                <a:pathLst>
                  <a:path w="35" h="201">
                    <a:moveTo>
                      <a:pt x="34" y="0"/>
                    </a:moveTo>
                    <a:lnTo>
                      <a:pt x="34" y="179"/>
                    </a:lnTo>
                    <a:lnTo>
                      <a:pt x="0" y="200"/>
                    </a:lnTo>
                    <a:lnTo>
                      <a:pt x="0" y="20"/>
                    </a:lnTo>
                    <a:lnTo>
                      <a:pt x="34" y="0"/>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43" name="Freeform 11"/>
              <p:cNvSpPr>
                <a:spLocks/>
              </p:cNvSpPr>
              <p:nvPr/>
            </p:nvSpPr>
            <p:spPr bwMode="auto">
              <a:xfrm>
                <a:off x="4228" y="2151"/>
                <a:ext cx="65" cy="215"/>
              </a:xfrm>
              <a:custGeom>
                <a:avLst/>
                <a:gdLst>
                  <a:gd name="T0" fmla="*/ 64 w 65"/>
                  <a:gd name="T1" fmla="*/ 32 h 215"/>
                  <a:gd name="T2" fmla="*/ 64 w 65"/>
                  <a:gd name="T3" fmla="*/ 214 h 215"/>
                  <a:gd name="T4" fmla="*/ 0 w 65"/>
                  <a:gd name="T5" fmla="*/ 182 h 215"/>
                  <a:gd name="T6" fmla="*/ 0 w 65"/>
                  <a:gd name="T7" fmla="*/ 0 h 215"/>
                  <a:gd name="T8" fmla="*/ 64 w 65"/>
                  <a:gd name="T9" fmla="*/ 32 h 215"/>
                </a:gdLst>
                <a:ahLst/>
                <a:cxnLst>
                  <a:cxn ang="0">
                    <a:pos x="T0" y="T1"/>
                  </a:cxn>
                  <a:cxn ang="0">
                    <a:pos x="T2" y="T3"/>
                  </a:cxn>
                  <a:cxn ang="0">
                    <a:pos x="T4" y="T5"/>
                  </a:cxn>
                  <a:cxn ang="0">
                    <a:pos x="T6" y="T7"/>
                  </a:cxn>
                  <a:cxn ang="0">
                    <a:pos x="T8" y="T9"/>
                  </a:cxn>
                </a:cxnLst>
                <a:rect l="0" t="0" r="r" b="b"/>
                <a:pathLst>
                  <a:path w="65" h="215">
                    <a:moveTo>
                      <a:pt x="64" y="32"/>
                    </a:moveTo>
                    <a:lnTo>
                      <a:pt x="64" y="214"/>
                    </a:lnTo>
                    <a:lnTo>
                      <a:pt x="0" y="182"/>
                    </a:lnTo>
                    <a:lnTo>
                      <a:pt x="0" y="0"/>
                    </a:lnTo>
                    <a:lnTo>
                      <a:pt x="64" y="32"/>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44" name="Freeform 12"/>
              <p:cNvSpPr>
                <a:spLocks/>
              </p:cNvSpPr>
              <p:nvPr/>
            </p:nvSpPr>
            <p:spPr bwMode="auto">
              <a:xfrm>
                <a:off x="4146" y="2081"/>
                <a:ext cx="33" cy="207"/>
              </a:xfrm>
              <a:custGeom>
                <a:avLst/>
                <a:gdLst>
                  <a:gd name="T0" fmla="*/ 32 w 33"/>
                  <a:gd name="T1" fmla="*/ 0 h 207"/>
                  <a:gd name="T2" fmla="*/ 32 w 33"/>
                  <a:gd name="T3" fmla="*/ 185 h 207"/>
                  <a:gd name="T4" fmla="*/ 0 w 33"/>
                  <a:gd name="T5" fmla="*/ 206 h 207"/>
                  <a:gd name="T6" fmla="*/ 0 w 33"/>
                  <a:gd name="T7" fmla="*/ 20 h 207"/>
                  <a:gd name="T8" fmla="*/ 32 w 33"/>
                  <a:gd name="T9" fmla="*/ 0 h 207"/>
                </a:gdLst>
                <a:ahLst/>
                <a:cxnLst>
                  <a:cxn ang="0">
                    <a:pos x="T0" y="T1"/>
                  </a:cxn>
                  <a:cxn ang="0">
                    <a:pos x="T2" y="T3"/>
                  </a:cxn>
                  <a:cxn ang="0">
                    <a:pos x="T4" y="T5"/>
                  </a:cxn>
                  <a:cxn ang="0">
                    <a:pos x="T6" y="T7"/>
                  </a:cxn>
                  <a:cxn ang="0">
                    <a:pos x="T8" y="T9"/>
                  </a:cxn>
                </a:cxnLst>
                <a:rect l="0" t="0" r="r" b="b"/>
                <a:pathLst>
                  <a:path w="33" h="207">
                    <a:moveTo>
                      <a:pt x="32" y="0"/>
                    </a:moveTo>
                    <a:lnTo>
                      <a:pt x="32" y="185"/>
                    </a:lnTo>
                    <a:lnTo>
                      <a:pt x="0" y="206"/>
                    </a:lnTo>
                    <a:lnTo>
                      <a:pt x="0" y="20"/>
                    </a:lnTo>
                    <a:lnTo>
                      <a:pt x="32" y="0"/>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45" name="Freeform 13"/>
              <p:cNvSpPr>
                <a:spLocks/>
              </p:cNvSpPr>
              <p:nvPr/>
            </p:nvSpPr>
            <p:spPr bwMode="auto">
              <a:xfrm>
                <a:off x="4084" y="2073"/>
                <a:ext cx="65" cy="216"/>
              </a:xfrm>
              <a:custGeom>
                <a:avLst/>
                <a:gdLst>
                  <a:gd name="T0" fmla="*/ 64 w 65"/>
                  <a:gd name="T1" fmla="*/ 31 h 216"/>
                  <a:gd name="T2" fmla="*/ 64 w 65"/>
                  <a:gd name="T3" fmla="*/ 215 h 216"/>
                  <a:gd name="T4" fmla="*/ 0 w 65"/>
                  <a:gd name="T5" fmla="*/ 182 h 216"/>
                  <a:gd name="T6" fmla="*/ 0 w 65"/>
                  <a:gd name="T7" fmla="*/ 0 h 216"/>
                  <a:gd name="T8" fmla="*/ 64 w 65"/>
                  <a:gd name="T9" fmla="*/ 31 h 216"/>
                </a:gdLst>
                <a:ahLst/>
                <a:cxnLst>
                  <a:cxn ang="0">
                    <a:pos x="T0" y="T1"/>
                  </a:cxn>
                  <a:cxn ang="0">
                    <a:pos x="T2" y="T3"/>
                  </a:cxn>
                  <a:cxn ang="0">
                    <a:pos x="T4" y="T5"/>
                  </a:cxn>
                  <a:cxn ang="0">
                    <a:pos x="T6" y="T7"/>
                  </a:cxn>
                  <a:cxn ang="0">
                    <a:pos x="T8" y="T9"/>
                  </a:cxn>
                </a:cxnLst>
                <a:rect l="0" t="0" r="r" b="b"/>
                <a:pathLst>
                  <a:path w="65" h="216">
                    <a:moveTo>
                      <a:pt x="64" y="31"/>
                    </a:moveTo>
                    <a:lnTo>
                      <a:pt x="64" y="215"/>
                    </a:lnTo>
                    <a:lnTo>
                      <a:pt x="0" y="182"/>
                    </a:lnTo>
                    <a:lnTo>
                      <a:pt x="0" y="0"/>
                    </a:lnTo>
                    <a:lnTo>
                      <a:pt x="64" y="31"/>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46" name="Freeform 14"/>
              <p:cNvSpPr>
                <a:spLocks/>
              </p:cNvSpPr>
              <p:nvPr/>
            </p:nvSpPr>
            <p:spPr bwMode="auto">
              <a:xfrm>
                <a:off x="3774" y="1820"/>
                <a:ext cx="643" cy="414"/>
              </a:xfrm>
              <a:custGeom>
                <a:avLst/>
                <a:gdLst>
                  <a:gd name="T0" fmla="*/ 622 w 643"/>
                  <a:gd name="T1" fmla="*/ 321 h 414"/>
                  <a:gd name="T2" fmla="*/ 54 w 643"/>
                  <a:gd name="T3" fmla="*/ 7 h 414"/>
                  <a:gd name="T4" fmla="*/ 53 w 643"/>
                  <a:gd name="T5" fmla="*/ 5 h 414"/>
                  <a:gd name="T6" fmla="*/ 51 w 643"/>
                  <a:gd name="T7" fmla="*/ 3 h 414"/>
                  <a:gd name="T8" fmla="*/ 49 w 643"/>
                  <a:gd name="T9" fmla="*/ 2 h 414"/>
                  <a:gd name="T10" fmla="*/ 47 w 643"/>
                  <a:gd name="T11" fmla="*/ 0 h 414"/>
                  <a:gd name="T12" fmla="*/ 45 w 643"/>
                  <a:gd name="T13" fmla="*/ 0 h 414"/>
                  <a:gd name="T14" fmla="*/ 43 w 643"/>
                  <a:gd name="T15" fmla="*/ 0 h 414"/>
                  <a:gd name="T16" fmla="*/ 41 w 643"/>
                  <a:gd name="T17" fmla="*/ 0 h 414"/>
                  <a:gd name="T18" fmla="*/ 38 w 643"/>
                  <a:gd name="T19" fmla="*/ 0 h 414"/>
                  <a:gd name="T20" fmla="*/ 32 w 643"/>
                  <a:gd name="T21" fmla="*/ 1 h 414"/>
                  <a:gd name="T22" fmla="*/ 26 w 643"/>
                  <a:gd name="T23" fmla="*/ 5 h 414"/>
                  <a:gd name="T24" fmla="*/ 21 w 643"/>
                  <a:gd name="T25" fmla="*/ 10 h 414"/>
                  <a:gd name="T26" fmla="*/ 16 w 643"/>
                  <a:gd name="T27" fmla="*/ 16 h 414"/>
                  <a:gd name="T28" fmla="*/ 11 w 643"/>
                  <a:gd name="T29" fmla="*/ 24 h 414"/>
                  <a:gd name="T30" fmla="*/ 7 w 643"/>
                  <a:gd name="T31" fmla="*/ 32 h 414"/>
                  <a:gd name="T32" fmla="*/ 3 w 643"/>
                  <a:gd name="T33" fmla="*/ 41 h 414"/>
                  <a:gd name="T34" fmla="*/ 1 w 643"/>
                  <a:gd name="T35" fmla="*/ 50 h 414"/>
                  <a:gd name="T36" fmla="*/ 0 w 643"/>
                  <a:gd name="T37" fmla="*/ 58 h 414"/>
                  <a:gd name="T38" fmla="*/ 0 w 643"/>
                  <a:gd name="T39" fmla="*/ 66 h 414"/>
                  <a:gd name="T40" fmla="*/ 0 w 643"/>
                  <a:gd name="T41" fmla="*/ 73 h 414"/>
                  <a:gd name="T42" fmla="*/ 1 w 643"/>
                  <a:gd name="T43" fmla="*/ 78 h 414"/>
                  <a:gd name="T44" fmla="*/ 3 w 643"/>
                  <a:gd name="T45" fmla="*/ 83 h 414"/>
                  <a:gd name="T46" fmla="*/ 6 w 643"/>
                  <a:gd name="T47" fmla="*/ 87 h 414"/>
                  <a:gd name="T48" fmla="*/ 9 w 643"/>
                  <a:gd name="T49" fmla="*/ 90 h 414"/>
                  <a:gd name="T50" fmla="*/ 13 w 643"/>
                  <a:gd name="T51" fmla="*/ 91 h 414"/>
                  <a:gd name="T52" fmla="*/ 588 w 643"/>
                  <a:gd name="T53" fmla="*/ 406 h 414"/>
                  <a:gd name="T54" fmla="*/ 589 w 643"/>
                  <a:gd name="T55" fmla="*/ 408 h 414"/>
                  <a:gd name="T56" fmla="*/ 591 w 643"/>
                  <a:gd name="T57" fmla="*/ 410 h 414"/>
                  <a:gd name="T58" fmla="*/ 592 w 643"/>
                  <a:gd name="T59" fmla="*/ 411 h 414"/>
                  <a:gd name="T60" fmla="*/ 594 w 643"/>
                  <a:gd name="T61" fmla="*/ 412 h 414"/>
                  <a:gd name="T62" fmla="*/ 596 w 643"/>
                  <a:gd name="T63" fmla="*/ 413 h 414"/>
                  <a:gd name="T64" fmla="*/ 598 w 643"/>
                  <a:gd name="T65" fmla="*/ 413 h 414"/>
                  <a:gd name="T66" fmla="*/ 600 w 643"/>
                  <a:gd name="T67" fmla="*/ 413 h 414"/>
                  <a:gd name="T68" fmla="*/ 603 w 643"/>
                  <a:gd name="T69" fmla="*/ 413 h 414"/>
                  <a:gd name="T70" fmla="*/ 609 w 643"/>
                  <a:gd name="T71" fmla="*/ 411 h 414"/>
                  <a:gd name="T72" fmla="*/ 614 w 643"/>
                  <a:gd name="T73" fmla="*/ 407 h 414"/>
                  <a:gd name="T74" fmla="*/ 620 w 643"/>
                  <a:gd name="T75" fmla="*/ 402 h 414"/>
                  <a:gd name="T76" fmla="*/ 625 w 643"/>
                  <a:gd name="T77" fmla="*/ 396 h 414"/>
                  <a:gd name="T78" fmla="*/ 630 w 643"/>
                  <a:gd name="T79" fmla="*/ 388 h 414"/>
                  <a:gd name="T80" fmla="*/ 634 w 643"/>
                  <a:gd name="T81" fmla="*/ 380 h 414"/>
                  <a:gd name="T82" fmla="*/ 638 w 643"/>
                  <a:gd name="T83" fmla="*/ 371 h 414"/>
                  <a:gd name="T84" fmla="*/ 640 w 643"/>
                  <a:gd name="T85" fmla="*/ 362 h 414"/>
                  <a:gd name="T86" fmla="*/ 642 w 643"/>
                  <a:gd name="T87" fmla="*/ 353 h 414"/>
                  <a:gd name="T88" fmla="*/ 642 w 643"/>
                  <a:gd name="T89" fmla="*/ 344 h 414"/>
                  <a:gd name="T90" fmla="*/ 641 w 643"/>
                  <a:gd name="T91" fmla="*/ 337 h 414"/>
                  <a:gd name="T92" fmla="*/ 639 w 643"/>
                  <a:gd name="T93" fmla="*/ 331 h 414"/>
                  <a:gd name="T94" fmla="*/ 636 w 643"/>
                  <a:gd name="T95" fmla="*/ 326 h 414"/>
                  <a:gd name="T96" fmla="*/ 632 w 643"/>
                  <a:gd name="T97" fmla="*/ 323 h 414"/>
                  <a:gd name="T98" fmla="*/ 627 w 643"/>
                  <a:gd name="T99" fmla="*/ 321 h 414"/>
                  <a:gd name="T100" fmla="*/ 622 w 643"/>
                  <a:gd name="T101" fmla="*/ 321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3" h="414">
                    <a:moveTo>
                      <a:pt x="622" y="321"/>
                    </a:moveTo>
                    <a:lnTo>
                      <a:pt x="54" y="7"/>
                    </a:lnTo>
                    <a:lnTo>
                      <a:pt x="53" y="5"/>
                    </a:lnTo>
                    <a:lnTo>
                      <a:pt x="51" y="3"/>
                    </a:lnTo>
                    <a:lnTo>
                      <a:pt x="49" y="2"/>
                    </a:lnTo>
                    <a:lnTo>
                      <a:pt x="47" y="0"/>
                    </a:lnTo>
                    <a:lnTo>
                      <a:pt x="45" y="0"/>
                    </a:lnTo>
                    <a:lnTo>
                      <a:pt x="43" y="0"/>
                    </a:lnTo>
                    <a:lnTo>
                      <a:pt x="41" y="0"/>
                    </a:lnTo>
                    <a:lnTo>
                      <a:pt x="38" y="0"/>
                    </a:lnTo>
                    <a:lnTo>
                      <a:pt x="32" y="1"/>
                    </a:lnTo>
                    <a:lnTo>
                      <a:pt x="26" y="5"/>
                    </a:lnTo>
                    <a:lnTo>
                      <a:pt x="21" y="10"/>
                    </a:lnTo>
                    <a:lnTo>
                      <a:pt x="16" y="16"/>
                    </a:lnTo>
                    <a:lnTo>
                      <a:pt x="11" y="24"/>
                    </a:lnTo>
                    <a:lnTo>
                      <a:pt x="7" y="32"/>
                    </a:lnTo>
                    <a:lnTo>
                      <a:pt x="3" y="41"/>
                    </a:lnTo>
                    <a:lnTo>
                      <a:pt x="1" y="50"/>
                    </a:lnTo>
                    <a:lnTo>
                      <a:pt x="0" y="58"/>
                    </a:lnTo>
                    <a:lnTo>
                      <a:pt x="0" y="66"/>
                    </a:lnTo>
                    <a:lnTo>
                      <a:pt x="0" y="73"/>
                    </a:lnTo>
                    <a:lnTo>
                      <a:pt x="1" y="78"/>
                    </a:lnTo>
                    <a:lnTo>
                      <a:pt x="3" y="83"/>
                    </a:lnTo>
                    <a:lnTo>
                      <a:pt x="6" y="87"/>
                    </a:lnTo>
                    <a:lnTo>
                      <a:pt x="9" y="90"/>
                    </a:lnTo>
                    <a:lnTo>
                      <a:pt x="13" y="91"/>
                    </a:lnTo>
                    <a:lnTo>
                      <a:pt x="588" y="406"/>
                    </a:lnTo>
                    <a:lnTo>
                      <a:pt x="589" y="408"/>
                    </a:lnTo>
                    <a:lnTo>
                      <a:pt x="591" y="410"/>
                    </a:lnTo>
                    <a:lnTo>
                      <a:pt x="592" y="411"/>
                    </a:lnTo>
                    <a:lnTo>
                      <a:pt x="594" y="412"/>
                    </a:lnTo>
                    <a:lnTo>
                      <a:pt x="596" y="413"/>
                    </a:lnTo>
                    <a:lnTo>
                      <a:pt x="598" y="413"/>
                    </a:lnTo>
                    <a:lnTo>
                      <a:pt x="600" y="413"/>
                    </a:lnTo>
                    <a:lnTo>
                      <a:pt x="603" y="413"/>
                    </a:lnTo>
                    <a:lnTo>
                      <a:pt x="609" y="411"/>
                    </a:lnTo>
                    <a:lnTo>
                      <a:pt x="614" y="407"/>
                    </a:lnTo>
                    <a:lnTo>
                      <a:pt x="620" y="402"/>
                    </a:lnTo>
                    <a:lnTo>
                      <a:pt x="625" y="396"/>
                    </a:lnTo>
                    <a:lnTo>
                      <a:pt x="630" y="388"/>
                    </a:lnTo>
                    <a:lnTo>
                      <a:pt x="634" y="380"/>
                    </a:lnTo>
                    <a:lnTo>
                      <a:pt x="638" y="371"/>
                    </a:lnTo>
                    <a:lnTo>
                      <a:pt x="640" y="362"/>
                    </a:lnTo>
                    <a:lnTo>
                      <a:pt x="642" y="353"/>
                    </a:lnTo>
                    <a:lnTo>
                      <a:pt x="642" y="344"/>
                    </a:lnTo>
                    <a:lnTo>
                      <a:pt x="641" y="337"/>
                    </a:lnTo>
                    <a:lnTo>
                      <a:pt x="639" y="331"/>
                    </a:lnTo>
                    <a:lnTo>
                      <a:pt x="636" y="326"/>
                    </a:lnTo>
                    <a:lnTo>
                      <a:pt x="632" y="323"/>
                    </a:lnTo>
                    <a:lnTo>
                      <a:pt x="627" y="321"/>
                    </a:lnTo>
                    <a:lnTo>
                      <a:pt x="622" y="321"/>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47" name="Freeform 15"/>
              <p:cNvSpPr>
                <a:spLocks/>
              </p:cNvSpPr>
              <p:nvPr/>
            </p:nvSpPr>
            <p:spPr bwMode="auto">
              <a:xfrm>
                <a:off x="4356" y="2145"/>
                <a:ext cx="59" cy="88"/>
              </a:xfrm>
              <a:custGeom>
                <a:avLst/>
                <a:gdLst>
                  <a:gd name="T0" fmla="*/ 18 w 59"/>
                  <a:gd name="T1" fmla="*/ 87 h 88"/>
                  <a:gd name="T2" fmla="*/ 24 w 59"/>
                  <a:gd name="T3" fmla="*/ 85 h 88"/>
                  <a:gd name="T4" fmla="*/ 30 w 59"/>
                  <a:gd name="T5" fmla="*/ 82 h 88"/>
                  <a:gd name="T6" fmla="*/ 36 w 59"/>
                  <a:gd name="T7" fmla="*/ 76 h 88"/>
                  <a:gd name="T8" fmla="*/ 41 w 59"/>
                  <a:gd name="T9" fmla="*/ 70 h 88"/>
                  <a:gd name="T10" fmla="*/ 46 w 59"/>
                  <a:gd name="T11" fmla="*/ 64 h 88"/>
                  <a:gd name="T12" fmla="*/ 50 w 59"/>
                  <a:gd name="T13" fmla="*/ 55 h 88"/>
                  <a:gd name="T14" fmla="*/ 53 w 59"/>
                  <a:gd name="T15" fmla="*/ 46 h 88"/>
                  <a:gd name="T16" fmla="*/ 56 w 59"/>
                  <a:gd name="T17" fmla="*/ 38 h 88"/>
                  <a:gd name="T18" fmla="*/ 57 w 59"/>
                  <a:gd name="T19" fmla="*/ 29 h 88"/>
                  <a:gd name="T20" fmla="*/ 58 w 59"/>
                  <a:gd name="T21" fmla="*/ 21 h 88"/>
                  <a:gd name="T22" fmla="*/ 57 w 59"/>
                  <a:gd name="T23" fmla="*/ 14 h 88"/>
                  <a:gd name="T24" fmla="*/ 55 w 59"/>
                  <a:gd name="T25" fmla="*/ 8 h 88"/>
                  <a:gd name="T26" fmla="*/ 52 w 59"/>
                  <a:gd name="T27" fmla="*/ 3 h 88"/>
                  <a:gd name="T28" fmla="*/ 48 w 59"/>
                  <a:gd name="T29" fmla="*/ 0 h 88"/>
                  <a:gd name="T30" fmla="*/ 43 w 59"/>
                  <a:gd name="T31" fmla="*/ 0 h 88"/>
                  <a:gd name="T32" fmla="*/ 38 w 59"/>
                  <a:gd name="T33" fmla="*/ 0 h 88"/>
                  <a:gd name="T34" fmla="*/ 32 w 59"/>
                  <a:gd name="T35" fmla="*/ 1 h 88"/>
                  <a:gd name="T36" fmla="*/ 26 w 59"/>
                  <a:gd name="T37" fmla="*/ 4 h 88"/>
                  <a:gd name="T38" fmla="*/ 21 w 59"/>
                  <a:gd name="T39" fmla="*/ 10 h 88"/>
                  <a:gd name="T40" fmla="*/ 15 w 59"/>
                  <a:gd name="T41" fmla="*/ 16 h 88"/>
                  <a:gd name="T42" fmla="*/ 11 w 59"/>
                  <a:gd name="T43" fmla="*/ 22 h 88"/>
                  <a:gd name="T44" fmla="*/ 6 w 59"/>
                  <a:gd name="T45" fmla="*/ 31 h 88"/>
                  <a:gd name="T46" fmla="*/ 3 w 59"/>
                  <a:gd name="T47" fmla="*/ 40 h 88"/>
                  <a:gd name="T48" fmla="*/ 0 w 59"/>
                  <a:gd name="T49" fmla="*/ 48 h 88"/>
                  <a:gd name="T50" fmla="*/ 0 w 59"/>
                  <a:gd name="T51" fmla="*/ 57 h 88"/>
                  <a:gd name="T52" fmla="*/ 0 w 59"/>
                  <a:gd name="T53" fmla="*/ 65 h 88"/>
                  <a:gd name="T54" fmla="*/ 0 w 59"/>
                  <a:gd name="T55" fmla="*/ 72 h 88"/>
                  <a:gd name="T56" fmla="*/ 2 w 59"/>
                  <a:gd name="T57" fmla="*/ 78 h 88"/>
                  <a:gd name="T58" fmla="*/ 5 w 59"/>
                  <a:gd name="T59" fmla="*/ 83 h 88"/>
                  <a:gd name="T60" fmla="*/ 8 w 59"/>
                  <a:gd name="T61" fmla="*/ 86 h 88"/>
                  <a:gd name="T62" fmla="*/ 13 w 59"/>
                  <a:gd name="T63" fmla="*/ 87 h 88"/>
                  <a:gd name="T64" fmla="*/ 18 w 59"/>
                  <a:gd name="T65" fmla="*/ 8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 h="88">
                    <a:moveTo>
                      <a:pt x="18" y="87"/>
                    </a:moveTo>
                    <a:lnTo>
                      <a:pt x="24" y="85"/>
                    </a:lnTo>
                    <a:lnTo>
                      <a:pt x="30" y="82"/>
                    </a:lnTo>
                    <a:lnTo>
                      <a:pt x="36" y="76"/>
                    </a:lnTo>
                    <a:lnTo>
                      <a:pt x="41" y="70"/>
                    </a:lnTo>
                    <a:lnTo>
                      <a:pt x="46" y="64"/>
                    </a:lnTo>
                    <a:lnTo>
                      <a:pt x="50" y="55"/>
                    </a:lnTo>
                    <a:lnTo>
                      <a:pt x="53" y="46"/>
                    </a:lnTo>
                    <a:lnTo>
                      <a:pt x="56" y="38"/>
                    </a:lnTo>
                    <a:lnTo>
                      <a:pt x="57" y="29"/>
                    </a:lnTo>
                    <a:lnTo>
                      <a:pt x="58" y="21"/>
                    </a:lnTo>
                    <a:lnTo>
                      <a:pt x="57" y="14"/>
                    </a:lnTo>
                    <a:lnTo>
                      <a:pt x="55" y="8"/>
                    </a:lnTo>
                    <a:lnTo>
                      <a:pt x="52" y="3"/>
                    </a:lnTo>
                    <a:lnTo>
                      <a:pt x="48" y="0"/>
                    </a:lnTo>
                    <a:lnTo>
                      <a:pt x="43" y="0"/>
                    </a:lnTo>
                    <a:lnTo>
                      <a:pt x="38" y="0"/>
                    </a:lnTo>
                    <a:lnTo>
                      <a:pt x="32" y="1"/>
                    </a:lnTo>
                    <a:lnTo>
                      <a:pt x="26" y="4"/>
                    </a:lnTo>
                    <a:lnTo>
                      <a:pt x="21" y="10"/>
                    </a:lnTo>
                    <a:lnTo>
                      <a:pt x="15" y="16"/>
                    </a:lnTo>
                    <a:lnTo>
                      <a:pt x="11" y="22"/>
                    </a:lnTo>
                    <a:lnTo>
                      <a:pt x="6" y="31"/>
                    </a:lnTo>
                    <a:lnTo>
                      <a:pt x="3" y="40"/>
                    </a:lnTo>
                    <a:lnTo>
                      <a:pt x="0" y="48"/>
                    </a:lnTo>
                    <a:lnTo>
                      <a:pt x="0" y="57"/>
                    </a:lnTo>
                    <a:lnTo>
                      <a:pt x="0" y="65"/>
                    </a:lnTo>
                    <a:lnTo>
                      <a:pt x="0" y="72"/>
                    </a:lnTo>
                    <a:lnTo>
                      <a:pt x="2" y="78"/>
                    </a:lnTo>
                    <a:lnTo>
                      <a:pt x="5" y="83"/>
                    </a:lnTo>
                    <a:lnTo>
                      <a:pt x="8" y="86"/>
                    </a:lnTo>
                    <a:lnTo>
                      <a:pt x="13" y="87"/>
                    </a:lnTo>
                    <a:lnTo>
                      <a:pt x="18" y="87"/>
                    </a:lnTo>
                  </a:path>
                </a:pathLst>
              </a:custGeom>
              <a:solidFill>
                <a:srgbClr val="FFFFCC"/>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48" name="Freeform 16"/>
              <p:cNvSpPr>
                <a:spLocks/>
              </p:cNvSpPr>
              <p:nvPr/>
            </p:nvSpPr>
            <p:spPr bwMode="auto">
              <a:xfrm>
                <a:off x="3782" y="1882"/>
                <a:ext cx="564" cy="327"/>
              </a:xfrm>
              <a:custGeom>
                <a:avLst/>
                <a:gdLst>
                  <a:gd name="T0" fmla="*/ 563 w 564"/>
                  <a:gd name="T1" fmla="*/ 326 h 327"/>
                  <a:gd name="T2" fmla="*/ 6 w 564"/>
                  <a:gd name="T3" fmla="*/ 17 h 327"/>
                  <a:gd name="T4" fmla="*/ 0 w 564"/>
                  <a:gd name="T5" fmla="*/ 0 h 327"/>
                  <a:gd name="T6" fmla="*/ 556 w 564"/>
                  <a:gd name="T7" fmla="*/ 303 h 327"/>
                  <a:gd name="T8" fmla="*/ 563 w 564"/>
                  <a:gd name="T9" fmla="*/ 326 h 327"/>
                </a:gdLst>
                <a:ahLst/>
                <a:cxnLst>
                  <a:cxn ang="0">
                    <a:pos x="T0" y="T1"/>
                  </a:cxn>
                  <a:cxn ang="0">
                    <a:pos x="T2" y="T3"/>
                  </a:cxn>
                  <a:cxn ang="0">
                    <a:pos x="T4" y="T5"/>
                  </a:cxn>
                  <a:cxn ang="0">
                    <a:pos x="T6" y="T7"/>
                  </a:cxn>
                  <a:cxn ang="0">
                    <a:pos x="T8" y="T9"/>
                  </a:cxn>
                </a:cxnLst>
                <a:rect l="0" t="0" r="r" b="b"/>
                <a:pathLst>
                  <a:path w="564" h="327">
                    <a:moveTo>
                      <a:pt x="563" y="326"/>
                    </a:moveTo>
                    <a:lnTo>
                      <a:pt x="6" y="17"/>
                    </a:lnTo>
                    <a:lnTo>
                      <a:pt x="0" y="0"/>
                    </a:lnTo>
                    <a:lnTo>
                      <a:pt x="556" y="303"/>
                    </a:lnTo>
                    <a:lnTo>
                      <a:pt x="563" y="326"/>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grpSp>
        <p:grpSp>
          <p:nvGrpSpPr>
            <p:cNvPr id="197649" name="Group 17"/>
            <p:cNvGrpSpPr>
              <a:grpSpLocks/>
            </p:cNvGrpSpPr>
            <p:nvPr/>
          </p:nvGrpSpPr>
          <p:grpSpPr bwMode="auto">
            <a:xfrm>
              <a:off x="3769" y="2117"/>
              <a:ext cx="792" cy="777"/>
              <a:chOff x="3769" y="2117"/>
              <a:chExt cx="792" cy="777"/>
            </a:xfrm>
          </p:grpSpPr>
          <p:sp>
            <p:nvSpPr>
              <p:cNvPr id="197650" name="Freeform 18"/>
              <p:cNvSpPr>
                <a:spLocks/>
              </p:cNvSpPr>
              <p:nvPr/>
            </p:nvSpPr>
            <p:spPr bwMode="auto">
              <a:xfrm>
                <a:off x="3780" y="2117"/>
                <a:ext cx="196" cy="461"/>
              </a:xfrm>
              <a:custGeom>
                <a:avLst/>
                <a:gdLst>
                  <a:gd name="T0" fmla="*/ 193 w 196"/>
                  <a:gd name="T1" fmla="*/ 162 h 461"/>
                  <a:gd name="T2" fmla="*/ 189 w 196"/>
                  <a:gd name="T3" fmla="*/ 122 h 461"/>
                  <a:gd name="T4" fmla="*/ 182 w 196"/>
                  <a:gd name="T5" fmla="*/ 87 h 461"/>
                  <a:gd name="T6" fmla="*/ 174 w 196"/>
                  <a:gd name="T7" fmla="*/ 59 h 461"/>
                  <a:gd name="T8" fmla="*/ 164 w 196"/>
                  <a:gd name="T9" fmla="*/ 36 h 461"/>
                  <a:gd name="T10" fmla="*/ 153 w 196"/>
                  <a:gd name="T11" fmla="*/ 19 h 461"/>
                  <a:gd name="T12" fmla="*/ 141 w 196"/>
                  <a:gd name="T13" fmla="*/ 7 h 461"/>
                  <a:gd name="T14" fmla="*/ 127 w 196"/>
                  <a:gd name="T15" fmla="*/ 1 h 461"/>
                  <a:gd name="T16" fmla="*/ 113 w 196"/>
                  <a:gd name="T17" fmla="*/ 0 h 461"/>
                  <a:gd name="T18" fmla="*/ 63 w 196"/>
                  <a:gd name="T19" fmla="*/ 7 h 461"/>
                  <a:gd name="T20" fmla="*/ 48 w 196"/>
                  <a:gd name="T21" fmla="*/ 22 h 461"/>
                  <a:gd name="T22" fmla="*/ 34 w 196"/>
                  <a:gd name="T23" fmla="*/ 45 h 461"/>
                  <a:gd name="T24" fmla="*/ 22 w 196"/>
                  <a:gd name="T25" fmla="*/ 73 h 461"/>
                  <a:gd name="T26" fmla="*/ 12 w 196"/>
                  <a:gd name="T27" fmla="*/ 107 h 461"/>
                  <a:gd name="T28" fmla="*/ 5 w 196"/>
                  <a:gd name="T29" fmla="*/ 145 h 461"/>
                  <a:gd name="T30" fmla="*/ 0 w 196"/>
                  <a:gd name="T31" fmla="*/ 187 h 461"/>
                  <a:gd name="T32" fmla="*/ 0 w 196"/>
                  <a:gd name="T33" fmla="*/ 230 h 461"/>
                  <a:gd name="T34" fmla="*/ 0 w 196"/>
                  <a:gd name="T35" fmla="*/ 276 h 461"/>
                  <a:gd name="T36" fmla="*/ 4 w 196"/>
                  <a:gd name="T37" fmla="*/ 318 h 461"/>
                  <a:gd name="T38" fmla="*/ 9 w 196"/>
                  <a:gd name="T39" fmla="*/ 356 h 461"/>
                  <a:gd name="T40" fmla="*/ 15 w 196"/>
                  <a:gd name="T41" fmla="*/ 387 h 461"/>
                  <a:gd name="T42" fmla="*/ 24 w 196"/>
                  <a:gd name="T43" fmla="*/ 413 h 461"/>
                  <a:gd name="T44" fmla="*/ 34 w 196"/>
                  <a:gd name="T45" fmla="*/ 433 h 461"/>
                  <a:gd name="T46" fmla="*/ 46 w 196"/>
                  <a:gd name="T47" fmla="*/ 448 h 461"/>
                  <a:gd name="T48" fmla="*/ 62 w 196"/>
                  <a:gd name="T49" fmla="*/ 457 h 461"/>
                  <a:gd name="T50" fmla="*/ 81 w 196"/>
                  <a:gd name="T51" fmla="*/ 460 h 461"/>
                  <a:gd name="T52" fmla="*/ 84 w 196"/>
                  <a:gd name="T53" fmla="*/ 460 h 461"/>
                  <a:gd name="T54" fmla="*/ 90 w 196"/>
                  <a:gd name="T55" fmla="*/ 460 h 461"/>
                  <a:gd name="T56" fmla="*/ 97 w 196"/>
                  <a:gd name="T57" fmla="*/ 459 h 461"/>
                  <a:gd name="T58" fmla="*/ 105 w 196"/>
                  <a:gd name="T59" fmla="*/ 458 h 461"/>
                  <a:gd name="T60" fmla="*/ 114 w 196"/>
                  <a:gd name="T61" fmla="*/ 457 h 461"/>
                  <a:gd name="T62" fmla="*/ 121 w 196"/>
                  <a:gd name="T63" fmla="*/ 456 h 461"/>
                  <a:gd name="T64" fmla="*/ 126 w 196"/>
                  <a:gd name="T65" fmla="*/ 456 h 461"/>
                  <a:gd name="T66" fmla="*/ 128 w 196"/>
                  <a:gd name="T67" fmla="*/ 455 h 461"/>
                  <a:gd name="T68" fmla="*/ 143 w 196"/>
                  <a:gd name="T69" fmla="*/ 439 h 461"/>
                  <a:gd name="T70" fmla="*/ 158 w 196"/>
                  <a:gd name="T71" fmla="*/ 414 h 461"/>
                  <a:gd name="T72" fmla="*/ 170 w 196"/>
                  <a:gd name="T73" fmla="*/ 382 h 461"/>
                  <a:gd name="T74" fmla="*/ 181 w 196"/>
                  <a:gd name="T75" fmla="*/ 343 h 461"/>
                  <a:gd name="T76" fmla="*/ 188 w 196"/>
                  <a:gd name="T77" fmla="*/ 301 h 461"/>
                  <a:gd name="T78" fmla="*/ 193 w 196"/>
                  <a:gd name="T79" fmla="*/ 256 h 461"/>
                  <a:gd name="T80" fmla="*/ 195 w 196"/>
                  <a:gd name="T81" fmla="*/ 209 h 461"/>
                  <a:gd name="T82" fmla="*/ 193 w 196"/>
                  <a:gd name="T83" fmla="*/ 16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6" h="461">
                    <a:moveTo>
                      <a:pt x="193" y="162"/>
                    </a:moveTo>
                    <a:lnTo>
                      <a:pt x="189" y="122"/>
                    </a:lnTo>
                    <a:lnTo>
                      <a:pt x="182" y="87"/>
                    </a:lnTo>
                    <a:lnTo>
                      <a:pt x="174" y="59"/>
                    </a:lnTo>
                    <a:lnTo>
                      <a:pt x="164" y="36"/>
                    </a:lnTo>
                    <a:lnTo>
                      <a:pt x="153" y="19"/>
                    </a:lnTo>
                    <a:lnTo>
                      <a:pt x="141" y="7"/>
                    </a:lnTo>
                    <a:lnTo>
                      <a:pt x="127" y="1"/>
                    </a:lnTo>
                    <a:lnTo>
                      <a:pt x="113" y="0"/>
                    </a:lnTo>
                    <a:lnTo>
                      <a:pt x="63" y="7"/>
                    </a:lnTo>
                    <a:lnTo>
                      <a:pt x="48" y="22"/>
                    </a:lnTo>
                    <a:lnTo>
                      <a:pt x="34" y="45"/>
                    </a:lnTo>
                    <a:lnTo>
                      <a:pt x="22" y="73"/>
                    </a:lnTo>
                    <a:lnTo>
                      <a:pt x="12" y="107"/>
                    </a:lnTo>
                    <a:lnTo>
                      <a:pt x="5" y="145"/>
                    </a:lnTo>
                    <a:lnTo>
                      <a:pt x="0" y="187"/>
                    </a:lnTo>
                    <a:lnTo>
                      <a:pt x="0" y="230"/>
                    </a:lnTo>
                    <a:lnTo>
                      <a:pt x="0" y="276"/>
                    </a:lnTo>
                    <a:lnTo>
                      <a:pt x="4" y="318"/>
                    </a:lnTo>
                    <a:lnTo>
                      <a:pt x="9" y="356"/>
                    </a:lnTo>
                    <a:lnTo>
                      <a:pt x="15" y="387"/>
                    </a:lnTo>
                    <a:lnTo>
                      <a:pt x="24" y="413"/>
                    </a:lnTo>
                    <a:lnTo>
                      <a:pt x="34" y="433"/>
                    </a:lnTo>
                    <a:lnTo>
                      <a:pt x="46" y="448"/>
                    </a:lnTo>
                    <a:lnTo>
                      <a:pt x="62" y="457"/>
                    </a:lnTo>
                    <a:lnTo>
                      <a:pt x="81" y="460"/>
                    </a:lnTo>
                    <a:lnTo>
                      <a:pt x="84" y="460"/>
                    </a:lnTo>
                    <a:lnTo>
                      <a:pt x="90" y="460"/>
                    </a:lnTo>
                    <a:lnTo>
                      <a:pt x="97" y="459"/>
                    </a:lnTo>
                    <a:lnTo>
                      <a:pt x="105" y="458"/>
                    </a:lnTo>
                    <a:lnTo>
                      <a:pt x="114" y="457"/>
                    </a:lnTo>
                    <a:lnTo>
                      <a:pt x="121" y="456"/>
                    </a:lnTo>
                    <a:lnTo>
                      <a:pt x="126" y="456"/>
                    </a:lnTo>
                    <a:lnTo>
                      <a:pt x="128" y="455"/>
                    </a:lnTo>
                    <a:lnTo>
                      <a:pt x="143" y="439"/>
                    </a:lnTo>
                    <a:lnTo>
                      <a:pt x="158" y="414"/>
                    </a:lnTo>
                    <a:lnTo>
                      <a:pt x="170" y="382"/>
                    </a:lnTo>
                    <a:lnTo>
                      <a:pt x="181" y="343"/>
                    </a:lnTo>
                    <a:lnTo>
                      <a:pt x="188" y="301"/>
                    </a:lnTo>
                    <a:lnTo>
                      <a:pt x="193" y="256"/>
                    </a:lnTo>
                    <a:lnTo>
                      <a:pt x="195" y="209"/>
                    </a:lnTo>
                    <a:lnTo>
                      <a:pt x="193" y="162"/>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51" name="Freeform 19"/>
              <p:cNvSpPr>
                <a:spLocks/>
              </p:cNvSpPr>
              <p:nvPr/>
            </p:nvSpPr>
            <p:spPr bwMode="auto">
              <a:xfrm>
                <a:off x="3769" y="2121"/>
                <a:ext cx="162" cy="456"/>
              </a:xfrm>
              <a:custGeom>
                <a:avLst/>
                <a:gdLst>
                  <a:gd name="T0" fmla="*/ 96 w 162"/>
                  <a:gd name="T1" fmla="*/ 449 h 456"/>
                  <a:gd name="T2" fmla="*/ 112 w 162"/>
                  <a:gd name="T3" fmla="*/ 433 h 456"/>
                  <a:gd name="T4" fmla="*/ 126 w 162"/>
                  <a:gd name="T5" fmla="*/ 410 h 456"/>
                  <a:gd name="T6" fmla="*/ 138 w 162"/>
                  <a:gd name="T7" fmla="*/ 380 h 456"/>
                  <a:gd name="T8" fmla="*/ 148 w 162"/>
                  <a:gd name="T9" fmla="*/ 345 h 456"/>
                  <a:gd name="T10" fmla="*/ 155 w 162"/>
                  <a:gd name="T11" fmla="*/ 305 h 456"/>
                  <a:gd name="T12" fmla="*/ 160 w 162"/>
                  <a:gd name="T13" fmla="*/ 263 h 456"/>
                  <a:gd name="T14" fmla="*/ 161 w 162"/>
                  <a:gd name="T15" fmla="*/ 219 h 456"/>
                  <a:gd name="T16" fmla="*/ 159 w 162"/>
                  <a:gd name="T17" fmla="*/ 173 h 456"/>
                  <a:gd name="T18" fmla="*/ 154 w 162"/>
                  <a:gd name="T19" fmla="*/ 130 h 456"/>
                  <a:gd name="T20" fmla="*/ 147 w 162"/>
                  <a:gd name="T21" fmla="*/ 91 h 456"/>
                  <a:gd name="T22" fmla="*/ 136 w 162"/>
                  <a:gd name="T23" fmla="*/ 59 h 456"/>
                  <a:gd name="T24" fmla="*/ 124 w 162"/>
                  <a:gd name="T25" fmla="*/ 32 h 456"/>
                  <a:gd name="T26" fmla="*/ 110 w 162"/>
                  <a:gd name="T27" fmla="*/ 13 h 456"/>
                  <a:gd name="T28" fmla="*/ 95 w 162"/>
                  <a:gd name="T29" fmla="*/ 2 h 456"/>
                  <a:gd name="T30" fmla="*/ 80 w 162"/>
                  <a:gd name="T31" fmla="*/ 0 h 456"/>
                  <a:gd name="T32" fmla="*/ 64 w 162"/>
                  <a:gd name="T33" fmla="*/ 6 h 456"/>
                  <a:gd name="T34" fmla="*/ 48 w 162"/>
                  <a:gd name="T35" fmla="*/ 21 h 456"/>
                  <a:gd name="T36" fmla="*/ 34 w 162"/>
                  <a:gd name="T37" fmla="*/ 45 h 456"/>
                  <a:gd name="T38" fmla="*/ 22 w 162"/>
                  <a:gd name="T39" fmla="*/ 75 h 456"/>
                  <a:gd name="T40" fmla="*/ 12 w 162"/>
                  <a:gd name="T41" fmla="*/ 109 h 456"/>
                  <a:gd name="T42" fmla="*/ 5 w 162"/>
                  <a:gd name="T43" fmla="*/ 149 h 456"/>
                  <a:gd name="T44" fmla="*/ 0 w 162"/>
                  <a:gd name="T45" fmla="*/ 191 h 456"/>
                  <a:gd name="T46" fmla="*/ 0 w 162"/>
                  <a:gd name="T47" fmla="*/ 235 h 456"/>
                  <a:gd name="T48" fmla="*/ 1 w 162"/>
                  <a:gd name="T49" fmla="*/ 281 h 456"/>
                  <a:gd name="T50" fmla="*/ 6 w 162"/>
                  <a:gd name="T51" fmla="*/ 325 h 456"/>
                  <a:gd name="T52" fmla="*/ 13 w 162"/>
                  <a:gd name="T53" fmla="*/ 363 h 456"/>
                  <a:gd name="T54" fmla="*/ 24 w 162"/>
                  <a:gd name="T55" fmla="*/ 395 h 456"/>
                  <a:gd name="T56" fmla="*/ 36 w 162"/>
                  <a:gd name="T57" fmla="*/ 422 h 456"/>
                  <a:gd name="T58" fmla="*/ 50 w 162"/>
                  <a:gd name="T59" fmla="*/ 441 h 456"/>
                  <a:gd name="T60" fmla="*/ 65 w 162"/>
                  <a:gd name="T61" fmla="*/ 452 h 456"/>
                  <a:gd name="T62" fmla="*/ 80 w 162"/>
                  <a:gd name="T63" fmla="*/ 455 h 456"/>
                  <a:gd name="T64" fmla="*/ 96 w 162"/>
                  <a:gd name="T65" fmla="*/ 449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 h="456">
                    <a:moveTo>
                      <a:pt x="96" y="449"/>
                    </a:moveTo>
                    <a:lnTo>
                      <a:pt x="112" y="433"/>
                    </a:lnTo>
                    <a:lnTo>
                      <a:pt x="126" y="410"/>
                    </a:lnTo>
                    <a:lnTo>
                      <a:pt x="138" y="380"/>
                    </a:lnTo>
                    <a:lnTo>
                      <a:pt x="148" y="345"/>
                    </a:lnTo>
                    <a:lnTo>
                      <a:pt x="155" y="305"/>
                    </a:lnTo>
                    <a:lnTo>
                      <a:pt x="160" y="263"/>
                    </a:lnTo>
                    <a:lnTo>
                      <a:pt x="161" y="219"/>
                    </a:lnTo>
                    <a:lnTo>
                      <a:pt x="159" y="173"/>
                    </a:lnTo>
                    <a:lnTo>
                      <a:pt x="154" y="130"/>
                    </a:lnTo>
                    <a:lnTo>
                      <a:pt x="147" y="91"/>
                    </a:lnTo>
                    <a:lnTo>
                      <a:pt x="136" y="59"/>
                    </a:lnTo>
                    <a:lnTo>
                      <a:pt x="124" y="32"/>
                    </a:lnTo>
                    <a:lnTo>
                      <a:pt x="110" y="13"/>
                    </a:lnTo>
                    <a:lnTo>
                      <a:pt x="95" y="2"/>
                    </a:lnTo>
                    <a:lnTo>
                      <a:pt x="80" y="0"/>
                    </a:lnTo>
                    <a:lnTo>
                      <a:pt x="64" y="6"/>
                    </a:lnTo>
                    <a:lnTo>
                      <a:pt x="48" y="21"/>
                    </a:lnTo>
                    <a:lnTo>
                      <a:pt x="34" y="45"/>
                    </a:lnTo>
                    <a:lnTo>
                      <a:pt x="22" y="75"/>
                    </a:lnTo>
                    <a:lnTo>
                      <a:pt x="12" y="109"/>
                    </a:lnTo>
                    <a:lnTo>
                      <a:pt x="5" y="149"/>
                    </a:lnTo>
                    <a:lnTo>
                      <a:pt x="0" y="191"/>
                    </a:lnTo>
                    <a:lnTo>
                      <a:pt x="0" y="235"/>
                    </a:lnTo>
                    <a:lnTo>
                      <a:pt x="1" y="281"/>
                    </a:lnTo>
                    <a:lnTo>
                      <a:pt x="6" y="325"/>
                    </a:lnTo>
                    <a:lnTo>
                      <a:pt x="13" y="363"/>
                    </a:lnTo>
                    <a:lnTo>
                      <a:pt x="24" y="395"/>
                    </a:lnTo>
                    <a:lnTo>
                      <a:pt x="36" y="422"/>
                    </a:lnTo>
                    <a:lnTo>
                      <a:pt x="50" y="441"/>
                    </a:lnTo>
                    <a:lnTo>
                      <a:pt x="65" y="452"/>
                    </a:lnTo>
                    <a:lnTo>
                      <a:pt x="80" y="455"/>
                    </a:lnTo>
                    <a:lnTo>
                      <a:pt x="96" y="449"/>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useBgFill="1">
            <p:nvSpPr>
              <p:cNvPr id="197652" name="Freeform 20"/>
              <p:cNvSpPr>
                <a:spLocks/>
              </p:cNvSpPr>
              <p:nvPr/>
            </p:nvSpPr>
            <p:spPr bwMode="auto">
              <a:xfrm>
                <a:off x="3790" y="2265"/>
                <a:ext cx="39" cy="109"/>
              </a:xfrm>
              <a:custGeom>
                <a:avLst/>
                <a:gdLst>
                  <a:gd name="T0" fmla="*/ 23 w 39"/>
                  <a:gd name="T1" fmla="*/ 107 h 109"/>
                  <a:gd name="T2" fmla="*/ 27 w 39"/>
                  <a:gd name="T3" fmla="*/ 103 h 109"/>
                  <a:gd name="T4" fmla="*/ 30 w 39"/>
                  <a:gd name="T5" fmla="*/ 98 h 109"/>
                  <a:gd name="T6" fmla="*/ 33 w 39"/>
                  <a:gd name="T7" fmla="*/ 91 h 109"/>
                  <a:gd name="T8" fmla="*/ 35 w 39"/>
                  <a:gd name="T9" fmla="*/ 82 h 109"/>
                  <a:gd name="T10" fmla="*/ 37 w 39"/>
                  <a:gd name="T11" fmla="*/ 73 h 109"/>
                  <a:gd name="T12" fmla="*/ 38 w 39"/>
                  <a:gd name="T13" fmla="*/ 63 h 109"/>
                  <a:gd name="T14" fmla="*/ 38 w 39"/>
                  <a:gd name="T15" fmla="*/ 52 h 109"/>
                  <a:gd name="T16" fmla="*/ 38 w 39"/>
                  <a:gd name="T17" fmla="*/ 41 h 109"/>
                  <a:gd name="T18" fmla="*/ 37 w 39"/>
                  <a:gd name="T19" fmla="*/ 31 h 109"/>
                  <a:gd name="T20" fmla="*/ 35 w 39"/>
                  <a:gd name="T21" fmla="*/ 22 h 109"/>
                  <a:gd name="T22" fmla="*/ 32 w 39"/>
                  <a:gd name="T23" fmla="*/ 14 h 109"/>
                  <a:gd name="T24" fmla="*/ 30 w 39"/>
                  <a:gd name="T25" fmla="*/ 8 h 109"/>
                  <a:gd name="T26" fmla="*/ 26 w 39"/>
                  <a:gd name="T27" fmla="*/ 3 h 109"/>
                  <a:gd name="T28" fmla="*/ 23 w 39"/>
                  <a:gd name="T29" fmla="*/ 1 h 109"/>
                  <a:gd name="T30" fmla="*/ 19 w 39"/>
                  <a:gd name="T31" fmla="*/ 0 h 109"/>
                  <a:gd name="T32" fmla="*/ 15 w 39"/>
                  <a:gd name="T33" fmla="*/ 1 h 109"/>
                  <a:gd name="T34" fmla="*/ 11 w 39"/>
                  <a:gd name="T35" fmla="*/ 5 h 109"/>
                  <a:gd name="T36" fmla="*/ 8 w 39"/>
                  <a:gd name="T37" fmla="*/ 11 h 109"/>
                  <a:gd name="T38" fmla="*/ 5 w 39"/>
                  <a:gd name="T39" fmla="*/ 18 h 109"/>
                  <a:gd name="T40" fmla="*/ 3 w 39"/>
                  <a:gd name="T41" fmla="*/ 26 h 109"/>
                  <a:gd name="T42" fmla="*/ 1 w 39"/>
                  <a:gd name="T43" fmla="*/ 35 h 109"/>
                  <a:gd name="T44" fmla="*/ 0 w 39"/>
                  <a:gd name="T45" fmla="*/ 45 h 109"/>
                  <a:gd name="T46" fmla="*/ 0 w 39"/>
                  <a:gd name="T47" fmla="*/ 56 h 109"/>
                  <a:gd name="T48" fmla="*/ 0 w 39"/>
                  <a:gd name="T49" fmla="*/ 67 h 109"/>
                  <a:gd name="T50" fmla="*/ 1 w 39"/>
                  <a:gd name="T51" fmla="*/ 77 h 109"/>
                  <a:gd name="T52" fmla="*/ 3 w 39"/>
                  <a:gd name="T53" fmla="*/ 87 h 109"/>
                  <a:gd name="T54" fmla="*/ 6 w 39"/>
                  <a:gd name="T55" fmla="*/ 94 h 109"/>
                  <a:gd name="T56" fmla="*/ 9 w 39"/>
                  <a:gd name="T57" fmla="*/ 101 h 109"/>
                  <a:gd name="T58" fmla="*/ 12 w 39"/>
                  <a:gd name="T59" fmla="*/ 105 h 109"/>
                  <a:gd name="T60" fmla="*/ 15 w 39"/>
                  <a:gd name="T61" fmla="*/ 108 h 109"/>
                  <a:gd name="T62" fmla="*/ 19 w 39"/>
                  <a:gd name="T63" fmla="*/ 108 h 109"/>
                  <a:gd name="T64" fmla="*/ 23 w 39"/>
                  <a:gd name="T65" fmla="*/ 10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109">
                    <a:moveTo>
                      <a:pt x="23" y="107"/>
                    </a:moveTo>
                    <a:lnTo>
                      <a:pt x="27" y="103"/>
                    </a:lnTo>
                    <a:lnTo>
                      <a:pt x="30" y="98"/>
                    </a:lnTo>
                    <a:lnTo>
                      <a:pt x="33" y="91"/>
                    </a:lnTo>
                    <a:lnTo>
                      <a:pt x="35" y="82"/>
                    </a:lnTo>
                    <a:lnTo>
                      <a:pt x="37" y="73"/>
                    </a:lnTo>
                    <a:lnTo>
                      <a:pt x="38" y="63"/>
                    </a:lnTo>
                    <a:lnTo>
                      <a:pt x="38" y="52"/>
                    </a:lnTo>
                    <a:lnTo>
                      <a:pt x="38" y="41"/>
                    </a:lnTo>
                    <a:lnTo>
                      <a:pt x="37" y="31"/>
                    </a:lnTo>
                    <a:lnTo>
                      <a:pt x="35" y="22"/>
                    </a:lnTo>
                    <a:lnTo>
                      <a:pt x="32" y="14"/>
                    </a:lnTo>
                    <a:lnTo>
                      <a:pt x="30" y="8"/>
                    </a:lnTo>
                    <a:lnTo>
                      <a:pt x="26" y="3"/>
                    </a:lnTo>
                    <a:lnTo>
                      <a:pt x="23" y="1"/>
                    </a:lnTo>
                    <a:lnTo>
                      <a:pt x="19" y="0"/>
                    </a:lnTo>
                    <a:lnTo>
                      <a:pt x="15" y="1"/>
                    </a:lnTo>
                    <a:lnTo>
                      <a:pt x="11" y="5"/>
                    </a:lnTo>
                    <a:lnTo>
                      <a:pt x="8" y="11"/>
                    </a:lnTo>
                    <a:lnTo>
                      <a:pt x="5" y="18"/>
                    </a:lnTo>
                    <a:lnTo>
                      <a:pt x="3" y="26"/>
                    </a:lnTo>
                    <a:lnTo>
                      <a:pt x="1" y="35"/>
                    </a:lnTo>
                    <a:lnTo>
                      <a:pt x="0" y="45"/>
                    </a:lnTo>
                    <a:lnTo>
                      <a:pt x="0" y="56"/>
                    </a:lnTo>
                    <a:lnTo>
                      <a:pt x="0" y="67"/>
                    </a:lnTo>
                    <a:lnTo>
                      <a:pt x="1" y="77"/>
                    </a:lnTo>
                    <a:lnTo>
                      <a:pt x="3" y="87"/>
                    </a:lnTo>
                    <a:lnTo>
                      <a:pt x="6" y="94"/>
                    </a:lnTo>
                    <a:lnTo>
                      <a:pt x="9" y="101"/>
                    </a:lnTo>
                    <a:lnTo>
                      <a:pt x="12" y="105"/>
                    </a:lnTo>
                    <a:lnTo>
                      <a:pt x="15" y="108"/>
                    </a:lnTo>
                    <a:lnTo>
                      <a:pt x="19" y="108"/>
                    </a:lnTo>
                    <a:lnTo>
                      <a:pt x="23" y="107"/>
                    </a:lnTo>
                  </a:path>
                </a:pathLst>
              </a:custGeom>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53" name="Freeform 21"/>
              <p:cNvSpPr>
                <a:spLocks/>
              </p:cNvSpPr>
              <p:nvPr/>
            </p:nvSpPr>
            <p:spPr bwMode="auto">
              <a:xfrm>
                <a:off x="3790" y="2265"/>
                <a:ext cx="34" cy="109"/>
              </a:xfrm>
              <a:custGeom>
                <a:avLst/>
                <a:gdLst>
                  <a:gd name="T0" fmla="*/ 20 w 34"/>
                  <a:gd name="T1" fmla="*/ 58 h 109"/>
                  <a:gd name="T2" fmla="*/ 19 w 34"/>
                  <a:gd name="T3" fmla="*/ 49 h 109"/>
                  <a:gd name="T4" fmla="*/ 19 w 34"/>
                  <a:gd name="T5" fmla="*/ 40 h 109"/>
                  <a:gd name="T6" fmla="*/ 20 w 34"/>
                  <a:gd name="T7" fmla="*/ 32 h 109"/>
                  <a:gd name="T8" fmla="*/ 20 w 34"/>
                  <a:gd name="T9" fmla="*/ 25 h 109"/>
                  <a:gd name="T10" fmla="*/ 21 w 34"/>
                  <a:gd name="T11" fmla="*/ 19 h 109"/>
                  <a:gd name="T12" fmla="*/ 23 w 34"/>
                  <a:gd name="T13" fmla="*/ 13 h 109"/>
                  <a:gd name="T14" fmla="*/ 26 w 34"/>
                  <a:gd name="T15" fmla="*/ 8 h 109"/>
                  <a:gd name="T16" fmla="*/ 28 w 34"/>
                  <a:gd name="T17" fmla="*/ 3 h 109"/>
                  <a:gd name="T18" fmla="*/ 27 w 34"/>
                  <a:gd name="T19" fmla="*/ 2 h 109"/>
                  <a:gd name="T20" fmla="*/ 26 w 34"/>
                  <a:gd name="T21" fmla="*/ 1 h 109"/>
                  <a:gd name="T22" fmla="*/ 25 w 34"/>
                  <a:gd name="T23" fmla="*/ 0 h 109"/>
                  <a:gd name="T24" fmla="*/ 23 w 34"/>
                  <a:gd name="T25" fmla="*/ 0 h 109"/>
                  <a:gd name="T26" fmla="*/ 21 w 34"/>
                  <a:gd name="T27" fmla="*/ 0 h 109"/>
                  <a:gd name="T28" fmla="*/ 18 w 34"/>
                  <a:gd name="T29" fmla="*/ 0 h 109"/>
                  <a:gd name="T30" fmla="*/ 14 w 34"/>
                  <a:gd name="T31" fmla="*/ 0 h 109"/>
                  <a:gd name="T32" fmla="*/ 10 w 34"/>
                  <a:gd name="T33" fmla="*/ 2 h 109"/>
                  <a:gd name="T34" fmla="*/ 7 w 34"/>
                  <a:gd name="T35" fmla="*/ 7 h 109"/>
                  <a:gd name="T36" fmla="*/ 4 w 34"/>
                  <a:gd name="T37" fmla="*/ 14 h 109"/>
                  <a:gd name="T38" fmla="*/ 2 w 34"/>
                  <a:gd name="T39" fmla="*/ 22 h 109"/>
                  <a:gd name="T40" fmla="*/ 0 w 34"/>
                  <a:gd name="T41" fmla="*/ 32 h 109"/>
                  <a:gd name="T42" fmla="*/ 0 w 34"/>
                  <a:gd name="T43" fmla="*/ 43 h 109"/>
                  <a:gd name="T44" fmla="*/ 0 w 34"/>
                  <a:gd name="T45" fmla="*/ 54 h 109"/>
                  <a:gd name="T46" fmla="*/ 0 w 34"/>
                  <a:gd name="T47" fmla="*/ 65 h 109"/>
                  <a:gd name="T48" fmla="*/ 0 w 34"/>
                  <a:gd name="T49" fmla="*/ 76 h 109"/>
                  <a:gd name="T50" fmla="*/ 2 w 34"/>
                  <a:gd name="T51" fmla="*/ 85 h 109"/>
                  <a:gd name="T52" fmla="*/ 4 w 34"/>
                  <a:gd name="T53" fmla="*/ 93 h 109"/>
                  <a:gd name="T54" fmla="*/ 7 w 34"/>
                  <a:gd name="T55" fmla="*/ 99 h 109"/>
                  <a:gd name="T56" fmla="*/ 10 w 34"/>
                  <a:gd name="T57" fmla="*/ 104 h 109"/>
                  <a:gd name="T58" fmla="*/ 14 w 34"/>
                  <a:gd name="T59" fmla="*/ 107 h 109"/>
                  <a:gd name="T60" fmla="*/ 17 w 34"/>
                  <a:gd name="T61" fmla="*/ 108 h 109"/>
                  <a:gd name="T62" fmla="*/ 21 w 34"/>
                  <a:gd name="T63" fmla="*/ 106 h 109"/>
                  <a:gd name="T64" fmla="*/ 24 w 34"/>
                  <a:gd name="T65" fmla="*/ 104 h 109"/>
                  <a:gd name="T66" fmla="*/ 26 w 34"/>
                  <a:gd name="T67" fmla="*/ 102 h 109"/>
                  <a:gd name="T68" fmla="*/ 28 w 34"/>
                  <a:gd name="T69" fmla="*/ 99 h 109"/>
                  <a:gd name="T70" fmla="*/ 30 w 34"/>
                  <a:gd name="T71" fmla="*/ 97 h 109"/>
                  <a:gd name="T72" fmla="*/ 31 w 34"/>
                  <a:gd name="T73" fmla="*/ 94 h 109"/>
                  <a:gd name="T74" fmla="*/ 32 w 34"/>
                  <a:gd name="T75" fmla="*/ 92 h 109"/>
                  <a:gd name="T76" fmla="*/ 32 w 34"/>
                  <a:gd name="T77" fmla="*/ 91 h 109"/>
                  <a:gd name="T78" fmla="*/ 33 w 34"/>
                  <a:gd name="T79" fmla="*/ 90 h 109"/>
                  <a:gd name="T80" fmla="*/ 30 w 34"/>
                  <a:gd name="T81" fmla="*/ 88 h 109"/>
                  <a:gd name="T82" fmla="*/ 28 w 34"/>
                  <a:gd name="T83" fmla="*/ 87 h 109"/>
                  <a:gd name="T84" fmla="*/ 26 w 34"/>
                  <a:gd name="T85" fmla="*/ 84 h 109"/>
                  <a:gd name="T86" fmla="*/ 24 w 34"/>
                  <a:gd name="T87" fmla="*/ 81 h 109"/>
                  <a:gd name="T88" fmla="*/ 23 w 34"/>
                  <a:gd name="T89" fmla="*/ 77 h 109"/>
                  <a:gd name="T90" fmla="*/ 22 w 34"/>
                  <a:gd name="T91" fmla="*/ 72 h 109"/>
                  <a:gd name="T92" fmla="*/ 21 w 34"/>
                  <a:gd name="T93" fmla="*/ 66 h 109"/>
                  <a:gd name="T94" fmla="*/ 20 w 34"/>
                  <a:gd name="T95" fmla="*/ 58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109">
                    <a:moveTo>
                      <a:pt x="20" y="58"/>
                    </a:moveTo>
                    <a:lnTo>
                      <a:pt x="19" y="49"/>
                    </a:lnTo>
                    <a:lnTo>
                      <a:pt x="19" y="40"/>
                    </a:lnTo>
                    <a:lnTo>
                      <a:pt x="20" y="32"/>
                    </a:lnTo>
                    <a:lnTo>
                      <a:pt x="20" y="25"/>
                    </a:lnTo>
                    <a:lnTo>
                      <a:pt x="21" y="19"/>
                    </a:lnTo>
                    <a:lnTo>
                      <a:pt x="23" y="13"/>
                    </a:lnTo>
                    <a:lnTo>
                      <a:pt x="26" y="8"/>
                    </a:lnTo>
                    <a:lnTo>
                      <a:pt x="28" y="3"/>
                    </a:lnTo>
                    <a:lnTo>
                      <a:pt x="27" y="2"/>
                    </a:lnTo>
                    <a:lnTo>
                      <a:pt x="26" y="1"/>
                    </a:lnTo>
                    <a:lnTo>
                      <a:pt x="25" y="0"/>
                    </a:lnTo>
                    <a:lnTo>
                      <a:pt x="23" y="0"/>
                    </a:lnTo>
                    <a:lnTo>
                      <a:pt x="21" y="0"/>
                    </a:lnTo>
                    <a:lnTo>
                      <a:pt x="18" y="0"/>
                    </a:lnTo>
                    <a:lnTo>
                      <a:pt x="14" y="0"/>
                    </a:lnTo>
                    <a:lnTo>
                      <a:pt x="10" y="2"/>
                    </a:lnTo>
                    <a:lnTo>
                      <a:pt x="7" y="7"/>
                    </a:lnTo>
                    <a:lnTo>
                      <a:pt x="4" y="14"/>
                    </a:lnTo>
                    <a:lnTo>
                      <a:pt x="2" y="22"/>
                    </a:lnTo>
                    <a:lnTo>
                      <a:pt x="0" y="32"/>
                    </a:lnTo>
                    <a:lnTo>
                      <a:pt x="0" y="43"/>
                    </a:lnTo>
                    <a:lnTo>
                      <a:pt x="0" y="54"/>
                    </a:lnTo>
                    <a:lnTo>
                      <a:pt x="0" y="65"/>
                    </a:lnTo>
                    <a:lnTo>
                      <a:pt x="0" y="76"/>
                    </a:lnTo>
                    <a:lnTo>
                      <a:pt x="2" y="85"/>
                    </a:lnTo>
                    <a:lnTo>
                      <a:pt x="4" y="93"/>
                    </a:lnTo>
                    <a:lnTo>
                      <a:pt x="7" y="99"/>
                    </a:lnTo>
                    <a:lnTo>
                      <a:pt x="10" y="104"/>
                    </a:lnTo>
                    <a:lnTo>
                      <a:pt x="14" y="107"/>
                    </a:lnTo>
                    <a:lnTo>
                      <a:pt x="17" y="108"/>
                    </a:lnTo>
                    <a:lnTo>
                      <a:pt x="21" y="106"/>
                    </a:lnTo>
                    <a:lnTo>
                      <a:pt x="24" y="104"/>
                    </a:lnTo>
                    <a:lnTo>
                      <a:pt x="26" y="102"/>
                    </a:lnTo>
                    <a:lnTo>
                      <a:pt x="28" y="99"/>
                    </a:lnTo>
                    <a:lnTo>
                      <a:pt x="30" y="97"/>
                    </a:lnTo>
                    <a:lnTo>
                      <a:pt x="31" y="94"/>
                    </a:lnTo>
                    <a:lnTo>
                      <a:pt x="32" y="92"/>
                    </a:lnTo>
                    <a:lnTo>
                      <a:pt x="32" y="91"/>
                    </a:lnTo>
                    <a:lnTo>
                      <a:pt x="33" y="90"/>
                    </a:lnTo>
                    <a:lnTo>
                      <a:pt x="30" y="88"/>
                    </a:lnTo>
                    <a:lnTo>
                      <a:pt x="28" y="87"/>
                    </a:lnTo>
                    <a:lnTo>
                      <a:pt x="26" y="84"/>
                    </a:lnTo>
                    <a:lnTo>
                      <a:pt x="24" y="81"/>
                    </a:lnTo>
                    <a:lnTo>
                      <a:pt x="23" y="77"/>
                    </a:lnTo>
                    <a:lnTo>
                      <a:pt x="22" y="72"/>
                    </a:lnTo>
                    <a:lnTo>
                      <a:pt x="21" y="66"/>
                    </a:lnTo>
                    <a:lnTo>
                      <a:pt x="20" y="58"/>
                    </a:lnTo>
                  </a:path>
                </a:pathLst>
              </a:custGeom>
              <a:solidFill>
                <a:srgbClr val="5F5F5F"/>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54" name="Freeform 22"/>
              <p:cNvSpPr>
                <a:spLocks/>
              </p:cNvSpPr>
              <p:nvPr/>
            </p:nvSpPr>
            <p:spPr bwMode="auto">
              <a:xfrm>
                <a:off x="4433" y="2692"/>
                <a:ext cx="35" cy="201"/>
              </a:xfrm>
              <a:custGeom>
                <a:avLst/>
                <a:gdLst>
                  <a:gd name="T0" fmla="*/ 34 w 35"/>
                  <a:gd name="T1" fmla="*/ 0 h 201"/>
                  <a:gd name="T2" fmla="*/ 34 w 35"/>
                  <a:gd name="T3" fmla="*/ 179 h 201"/>
                  <a:gd name="T4" fmla="*/ 0 w 35"/>
                  <a:gd name="T5" fmla="*/ 200 h 201"/>
                  <a:gd name="T6" fmla="*/ 0 w 35"/>
                  <a:gd name="T7" fmla="*/ 20 h 201"/>
                  <a:gd name="T8" fmla="*/ 34 w 35"/>
                  <a:gd name="T9" fmla="*/ 0 h 201"/>
                </a:gdLst>
                <a:ahLst/>
                <a:cxnLst>
                  <a:cxn ang="0">
                    <a:pos x="T0" y="T1"/>
                  </a:cxn>
                  <a:cxn ang="0">
                    <a:pos x="T2" y="T3"/>
                  </a:cxn>
                  <a:cxn ang="0">
                    <a:pos x="T4" y="T5"/>
                  </a:cxn>
                  <a:cxn ang="0">
                    <a:pos x="T6" y="T7"/>
                  </a:cxn>
                  <a:cxn ang="0">
                    <a:pos x="T8" y="T9"/>
                  </a:cxn>
                </a:cxnLst>
                <a:rect l="0" t="0" r="r" b="b"/>
                <a:pathLst>
                  <a:path w="35" h="201">
                    <a:moveTo>
                      <a:pt x="34" y="0"/>
                    </a:moveTo>
                    <a:lnTo>
                      <a:pt x="34" y="179"/>
                    </a:lnTo>
                    <a:lnTo>
                      <a:pt x="0" y="200"/>
                    </a:lnTo>
                    <a:lnTo>
                      <a:pt x="0" y="20"/>
                    </a:lnTo>
                    <a:lnTo>
                      <a:pt x="34" y="0"/>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55" name="Freeform 23"/>
              <p:cNvSpPr>
                <a:spLocks/>
              </p:cNvSpPr>
              <p:nvPr/>
            </p:nvSpPr>
            <p:spPr bwMode="auto">
              <a:xfrm>
                <a:off x="4372" y="2679"/>
                <a:ext cx="65" cy="215"/>
              </a:xfrm>
              <a:custGeom>
                <a:avLst/>
                <a:gdLst>
                  <a:gd name="T0" fmla="*/ 64 w 65"/>
                  <a:gd name="T1" fmla="*/ 32 h 215"/>
                  <a:gd name="T2" fmla="*/ 64 w 65"/>
                  <a:gd name="T3" fmla="*/ 214 h 215"/>
                  <a:gd name="T4" fmla="*/ 0 w 65"/>
                  <a:gd name="T5" fmla="*/ 182 h 215"/>
                  <a:gd name="T6" fmla="*/ 0 w 65"/>
                  <a:gd name="T7" fmla="*/ 0 h 215"/>
                  <a:gd name="T8" fmla="*/ 64 w 65"/>
                  <a:gd name="T9" fmla="*/ 32 h 215"/>
                </a:gdLst>
                <a:ahLst/>
                <a:cxnLst>
                  <a:cxn ang="0">
                    <a:pos x="T0" y="T1"/>
                  </a:cxn>
                  <a:cxn ang="0">
                    <a:pos x="T2" y="T3"/>
                  </a:cxn>
                  <a:cxn ang="0">
                    <a:pos x="T4" y="T5"/>
                  </a:cxn>
                  <a:cxn ang="0">
                    <a:pos x="T6" y="T7"/>
                  </a:cxn>
                  <a:cxn ang="0">
                    <a:pos x="T8" y="T9"/>
                  </a:cxn>
                </a:cxnLst>
                <a:rect l="0" t="0" r="r" b="b"/>
                <a:pathLst>
                  <a:path w="65" h="215">
                    <a:moveTo>
                      <a:pt x="64" y="32"/>
                    </a:moveTo>
                    <a:lnTo>
                      <a:pt x="64" y="214"/>
                    </a:lnTo>
                    <a:lnTo>
                      <a:pt x="0" y="182"/>
                    </a:lnTo>
                    <a:lnTo>
                      <a:pt x="0" y="0"/>
                    </a:lnTo>
                    <a:lnTo>
                      <a:pt x="64" y="32"/>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56" name="Freeform 24"/>
              <p:cNvSpPr>
                <a:spLocks/>
              </p:cNvSpPr>
              <p:nvPr/>
            </p:nvSpPr>
            <p:spPr bwMode="auto">
              <a:xfrm>
                <a:off x="4290" y="2609"/>
                <a:ext cx="33" cy="207"/>
              </a:xfrm>
              <a:custGeom>
                <a:avLst/>
                <a:gdLst>
                  <a:gd name="T0" fmla="*/ 32 w 33"/>
                  <a:gd name="T1" fmla="*/ 0 h 207"/>
                  <a:gd name="T2" fmla="*/ 32 w 33"/>
                  <a:gd name="T3" fmla="*/ 185 h 207"/>
                  <a:gd name="T4" fmla="*/ 0 w 33"/>
                  <a:gd name="T5" fmla="*/ 206 h 207"/>
                  <a:gd name="T6" fmla="*/ 0 w 33"/>
                  <a:gd name="T7" fmla="*/ 20 h 207"/>
                  <a:gd name="T8" fmla="*/ 32 w 33"/>
                  <a:gd name="T9" fmla="*/ 0 h 207"/>
                </a:gdLst>
                <a:ahLst/>
                <a:cxnLst>
                  <a:cxn ang="0">
                    <a:pos x="T0" y="T1"/>
                  </a:cxn>
                  <a:cxn ang="0">
                    <a:pos x="T2" y="T3"/>
                  </a:cxn>
                  <a:cxn ang="0">
                    <a:pos x="T4" y="T5"/>
                  </a:cxn>
                  <a:cxn ang="0">
                    <a:pos x="T6" y="T7"/>
                  </a:cxn>
                  <a:cxn ang="0">
                    <a:pos x="T8" y="T9"/>
                  </a:cxn>
                </a:cxnLst>
                <a:rect l="0" t="0" r="r" b="b"/>
                <a:pathLst>
                  <a:path w="33" h="207">
                    <a:moveTo>
                      <a:pt x="32" y="0"/>
                    </a:moveTo>
                    <a:lnTo>
                      <a:pt x="32" y="185"/>
                    </a:lnTo>
                    <a:lnTo>
                      <a:pt x="0" y="206"/>
                    </a:lnTo>
                    <a:lnTo>
                      <a:pt x="0" y="20"/>
                    </a:lnTo>
                    <a:lnTo>
                      <a:pt x="32" y="0"/>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57" name="Freeform 25"/>
              <p:cNvSpPr>
                <a:spLocks/>
              </p:cNvSpPr>
              <p:nvPr/>
            </p:nvSpPr>
            <p:spPr bwMode="auto">
              <a:xfrm>
                <a:off x="4228" y="2601"/>
                <a:ext cx="65" cy="216"/>
              </a:xfrm>
              <a:custGeom>
                <a:avLst/>
                <a:gdLst>
                  <a:gd name="T0" fmla="*/ 64 w 65"/>
                  <a:gd name="T1" fmla="*/ 31 h 216"/>
                  <a:gd name="T2" fmla="*/ 64 w 65"/>
                  <a:gd name="T3" fmla="*/ 215 h 216"/>
                  <a:gd name="T4" fmla="*/ 0 w 65"/>
                  <a:gd name="T5" fmla="*/ 182 h 216"/>
                  <a:gd name="T6" fmla="*/ 0 w 65"/>
                  <a:gd name="T7" fmla="*/ 0 h 216"/>
                  <a:gd name="T8" fmla="*/ 64 w 65"/>
                  <a:gd name="T9" fmla="*/ 31 h 216"/>
                </a:gdLst>
                <a:ahLst/>
                <a:cxnLst>
                  <a:cxn ang="0">
                    <a:pos x="T0" y="T1"/>
                  </a:cxn>
                  <a:cxn ang="0">
                    <a:pos x="T2" y="T3"/>
                  </a:cxn>
                  <a:cxn ang="0">
                    <a:pos x="T4" y="T5"/>
                  </a:cxn>
                  <a:cxn ang="0">
                    <a:pos x="T6" y="T7"/>
                  </a:cxn>
                  <a:cxn ang="0">
                    <a:pos x="T8" y="T9"/>
                  </a:cxn>
                </a:cxnLst>
                <a:rect l="0" t="0" r="r" b="b"/>
                <a:pathLst>
                  <a:path w="65" h="216">
                    <a:moveTo>
                      <a:pt x="64" y="31"/>
                    </a:moveTo>
                    <a:lnTo>
                      <a:pt x="64" y="215"/>
                    </a:lnTo>
                    <a:lnTo>
                      <a:pt x="0" y="182"/>
                    </a:lnTo>
                    <a:lnTo>
                      <a:pt x="0" y="0"/>
                    </a:lnTo>
                    <a:lnTo>
                      <a:pt x="64" y="31"/>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58" name="Freeform 26"/>
              <p:cNvSpPr>
                <a:spLocks/>
              </p:cNvSpPr>
              <p:nvPr/>
            </p:nvSpPr>
            <p:spPr bwMode="auto">
              <a:xfrm>
                <a:off x="3918" y="2348"/>
                <a:ext cx="643" cy="414"/>
              </a:xfrm>
              <a:custGeom>
                <a:avLst/>
                <a:gdLst>
                  <a:gd name="T0" fmla="*/ 622 w 643"/>
                  <a:gd name="T1" fmla="*/ 321 h 414"/>
                  <a:gd name="T2" fmla="*/ 54 w 643"/>
                  <a:gd name="T3" fmla="*/ 7 h 414"/>
                  <a:gd name="T4" fmla="*/ 53 w 643"/>
                  <a:gd name="T5" fmla="*/ 5 h 414"/>
                  <a:gd name="T6" fmla="*/ 51 w 643"/>
                  <a:gd name="T7" fmla="*/ 3 h 414"/>
                  <a:gd name="T8" fmla="*/ 49 w 643"/>
                  <a:gd name="T9" fmla="*/ 2 h 414"/>
                  <a:gd name="T10" fmla="*/ 47 w 643"/>
                  <a:gd name="T11" fmla="*/ 0 h 414"/>
                  <a:gd name="T12" fmla="*/ 45 w 643"/>
                  <a:gd name="T13" fmla="*/ 0 h 414"/>
                  <a:gd name="T14" fmla="*/ 43 w 643"/>
                  <a:gd name="T15" fmla="*/ 0 h 414"/>
                  <a:gd name="T16" fmla="*/ 41 w 643"/>
                  <a:gd name="T17" fmla="*/ 0 h 414"/>
                  <a:gd name="T18" fmla="*/ 38 w 643"/>
                  <a:gd name="T19" fmla="*/ 0 h 414"/>
                  <a:gd name="T20" fmla="*/ 32 w 643"/>
                  <a:gd name="T21" fmla="*/ 1 h 414"/>
                  <a:gd name="T22" fmla="*/ 26 w 643"/>
                  <a:gd name="T23" fmla="*/ 5 h 414"/>
                  <a:gd name="T24" fmla="*/ 21 w 643"/>
                  <a:gd name="T25" fmla="*/ 10 h 414"/>
                  <a:gd name="T26" fmla="*/ 16 w 643"/>
                  <a:gd name="T27" fmla="*/ 16 h 414"/>
                  <a:gd name="T28" fmla="*/ 11 w 643"/>
                  <a:gd name="T29" fmla="*/ 24 h 414"/>
                  <a:gd name="T30" fmla="*/ 7 w 643"/>
                  <a:gd name="T31" fmla="*/ 32 h 414"/>
                  <a:gd name="T32" fmla="*/ 3 w 643"/>
                  <a:gd name="T33" fmla="*/ 41 h 414"/>
                  <a:gd name="T34" fmla="*/ 1 w 643"/>
                  <a:gd name="T35" fmla="*/ 50 h 414"/>
                  <a:gd name="T36" fmla="*/ 0 w 643"/>
                  <a:gd name="T37" fmla="*/ 58 h 414"/>
                  <a:gd name="T38" fmla="*/ 0 w 643"/>
                  <a:gd name="T39" fmla="*/ 66 h 414"/>
                  <a:gd name="T40" fmla="*/ 0 w 643"/>
                  <a:gd name="T41" fmla="*/ 73 h 414"/>
                  <a:gd name="T42" fmla="*/ 1 w 643"/>
                  <a:gd name="T43" fmla="*/ 78 h 414"/>
                  <a:gd name="T44" fmla="*/ 3 w 643"/>
                  <a:gd name="T45" fmla="*/ 83 h 414"/>
                  <a:gd name="T46" fmla="*/ 6 w 643"/>
                  <a:gd name="T47" fmla="*/ 87 h 414"/>
                  <a:gd name="T48" fmla="*/ 9 w 643"/>
                  <a:gd name="T49" fmla="*/ 90 h 414"/>
                  <a:gd name="T50" fmla="*/ 13 w 643"/>
                  <a:gd name="T51" fmla="*/ 91 h 414"/>
                  <a:gd name="T52" fmla="*/ 588 w 643"/>
                  <a:gd name="T53" fmla="*/ 406 h 414"/>
                  <a:gd name="T54" fmla="*/ 589 w 643"/>
                  <a:gd name="T55" fmla="*/ 408 h 414"/>
                  <a:gd name="T56" fmla="*/ 591 w 643"/>
                  <a:gd name="T57" fmla="*/ 410 h 414"/>
                  <a:gd name="T58" fmla="*/ 592 w 643"/>
                  <a:gd name="T59" fmla="*/ 411 h 414"/>
                  <a:gd name="T60" fmla="*/ 594 w 643"/>
                  <a:gd name="T61" fmla="*/ 412 h 414"/>
                  <a:gd name="T62" fmla="*/ 596 w 643"/>
                  <a:gd name="T63" fmla="*/ 413 h 414"/>
                  <a:gd name="T64" fmla="*/ 598 w 643"/>
                  <a:gd name="T65" fmla="*/ 413 h 414"/>
                  <a:gd name="T66" fmla="*/ 600 w 643"/>
                  <a:gd name="T67" fmla="*/ 413 h 414"/>
                  <a:gd name="T68" fmla="*/ 603 w 643"/>
                  <a:gd name="T69" fmla="*/ 413 h 414"/>
                  <a:gd name="T70" fmla="*/ 609 w 643"/>
                  <a:gd name="T71" fmla="*/ 411 h 414"/>
                  <a:gd name="T72" fmla="*/ 614 w 643"/>
                  <a:gd name="T73" fmla="*/ 407 h 414"/>
                  <a:gd name="T74" fmla="*/ 620 w 643"/>
                  <a:gd name="T75" fmla="*/ 402 h 414"/>
                  <a:gd name="T76" fmla="*/ 625 w 643"/>
                  <a:gd name="T77" fmla="*/ 396 h 414"/>
                  <a:gd name="T78" fmla="*/ 630 w 643"/>
                  <a:gd name="T79" fmla="*/ 388 h 414"/>
                  <a:gd name="T80" fmla="*/ 634 w 643"/>
                  <a:gd name="T81" fmla="*/ 380 h 414"/>
                  <a:gd name="T82" fmla="*/ 638 w 643"/>
                  <a:gd name="T83" fmla="*/ 371 h 414"/>
                  <a:gd name="T84" fmla="*/ 640 w 643"/>
                  <a:gd name="T85" fmla="*/ 362 h 414"/>
                  <a:gd name="T86" fmla="*/ 642 w 643"/>
                  <a:gd name="T87" fmla="*/ 353 h 414"/>
                  <a:gd name="T88" fmla="*/ 642 w 643"/>
                  <a:gd name="T89" fmla="*/ 344 h 414"/>
                  <a:gd name="T90" fmla="*/ 641 w 643"/>
                  <a:gd name="T91" fmla="*/ 337 h 414"/>
                  <a:gd name="T92" fmla="*/ 639 w 643"/>
                  <a:gd name="T93" fmla="*/ 331 h 414"/>
                  <a:gd name="T94" fmla="*/ 636 w 643"/>
                  <a:gd name="T95" fmla="*/ 326 h 414"/>
                  <a:gd name="T96" fmla="*/ 632 w 643"/>
                  <a:gd name="T97" fmla="*/ 323 h 414"/>
                  <a:gd name="T98" fmla="*/ 627 w 643"/>
                  <a:gd name="T99" fmla="*/ 321 h 414"/>
                  <a:gd name="T100" fmla="*/ 622 w 643"/>
                  <a:gd name="T101" fmla="*/ 321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3" h="414">
                    <a:moveTo>
                      <a:pt x="622" y="321"/>
                    </a:moveTo>
                    <a:lnTo>
                      <a:pt x="54" y="7"/>
                    </a:lnTo>
                    <a:lnTo>
                      <a:pt x="53" y="5"/>
                    </a:lnTo>
                    <a:lnTo>
                      <a:pt x="51" y="3"/>
                    </a:lnTo>
                    <a:lnTo>
                      <a:pt x="49" y="2"/>
                    </a:lnTo>
                    <a:lnTo>
                      <a:pt x="47" y="0"/>
                    </a:lnTo>
                    <a:lnTo>
                      <a:pt x="45" y="0"/>
                    </a:lnTo>
                    <a:lnTo>
                      <a:pt x="43" y="0"/>
                    </a:lnTo>
                    <a:lnTo>
                      <a:pt x="41" y="0"/>
                    </a:lnTo>
                    <a:lnTo>
                      <a:pt x="38" y="0"/>
                    </a:lnTo>
                    <a:lnTo>
                      <a:pt x="32" y="1"/>
                    </a:lnTo>
                    <a:lnTo>
                      <a:pt x="26" y="5"/>
                    </a:lnTo>
                    <a:lnTo>
                      <a:pt x="21" y="10"/>
                    </a:lnTo>
                    <a:lnTo>
                      <a:pt x="16" y="16"/>
                    </a:lnTo>
                    <a:lnTo>
                      <a:pt x="11" y="24"/>
                    </a:lnTo>
                    <a:lnTo>
                      <a:pt x="7" y="32"/>
                    </a:lnTo>
                    <a:lnTo>
                      <a:pt x="3" y="41"/>
                    </a:lnTo>
                    <a:lnTo>
                      <a:pt x="1" y="50"/>
                    </a:lnTo>
                    <a:lnTo>
                      <a:pt x="0" y="58"/>
                    </a:lnTo>
                    <a:lnTo>
                      <a:pt x="0" y="66"/>
                    </a:lnTo>
                    <a:lnTo>
                      <a:pt x="0" y="73"/>
                    </a:lnTo>
                    <a:lnTo>
                      <a:pt x="1" y="78"/>
                    </a:lnTo>
                    <a:lnTo>
                      <a:pt x="3" y="83"/>
                    </a:lnTo>
                    <a:lnTo>
                      <a:pt x="6" y="87"/>
                    </a:lnTo>
                    <a:lnTo>
                      <a:pt x="9" y="90"/>
                    </a:lnTo>
                    <a:lnTo>
                      <a:pt x="13" y="91"/>
                    </a:lnTo>
                    <a:lnTo>
                      <a:pt x="588" y="406"/>
                    </a:lnTo>
                    <a:lnTo>
                      <a:pt x="589" y="408"/>
                    </a:lnTo>
                    <a:lnTo>
                      <a:pt x="591" y="410"/>
                    </a:lnTo>
                    <a:lnTo>
                      <a:pt x="592" y="411"/>
                    </a:lnTo>
                    <a:lnTo>
                      <a:pt x="594" y="412"/>
                    </a:lnTo>
                    <a:lnTo>
                      <a:pt x="596" y="413"/>
                    </a:lnTo>
                    <a:lnTo>
                      <a:pt x="598" y="413"/>
                    </a:lnTo>
                    <a:lnTo>
                      <a:pt x="600" y="413"/>
                    </a:lnTo>
                    <a:lnTo>
                      <a:pt x="603" y="413"/>
                    </a:lnTo>
                    <a:lnTo>
                      <a:pt x="609" y="411"/>
                    </a:lnTo>
                    <a:lnTo>
                      <a:pt x="614" y="407"/>
                    </a:lnTo>
                    <a:lnTo>
                      <a:pt x="620" y="402"/>
                    </a:lnTo>
                    <a:lnTo>
                      <a:pt x="625" y="396"/>
                    </a:lnTo>
                    <a:lnTo>
                      <a:pt x="630" y="388"/>
                    </a:lnTo>
                    <a:lnTo>
                      <a:pt x="634" y="380"/>
                    </a:lnTo>
                    <a:lnTo>
                      <a:pt x="638" y="371"/>
                    </a:lnTo>
                    <a:lnTo>
                      <a:pt x="640" y="362"/>
                    </a:lnTo>
                    <a:lnTo>
                      <a:pt x="642" y="353"/>
                    </a:lnTo>
                    <a:lnTo>
                      <a:pt x="642" y="344"/>
                    </a:lnTo>
                    <a:lnTo>
                      <a:pt x="641" y="337"/>
                    </a:lnTo>
                    <a:lnTo>
                      <a:pt x="639" y="331"/>
                    </a:lnTo>
                    <a:lnTo>
                      <a:pt x="636" y="326"/>
                    </a:lnTo>
                    <a:lnTo>
                      <a:pt x="632" y="323"/>
                    </a:lnTo>
                    <a:lnTo>
                      <a:pt x="627" y="321"/>
                    </a:lnTo>
                    <a:lnTo>
                      <a:pt x="622" y="321"/>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59" name="Freeform 27"/>
              <p:cNvSpPr>
                <a:spLocks/>
              </p:cNvSpPr>
              <p:nvPr/>
            </p:nvSpPr>
            <p:spPr bwMode="auto">
              <a:xfrm>
                <a:off x="4500" y="2673"/>
                <a:ext cx="59" cy="88"/>
              </a:xfrm>
              <a:custGeom>
                <a:avLst/>
                <a:gdLst>
                  <a:gd name="T0" fmla="*/ 18 w 59"/>
                  <a:gd name="T1" fmla="*/ 87 h 88"/>
                  <a:gd name="T2" fmla="*/ 24 w 59"/>
                  <a:gd name="T3" fmla="*/ 85 h 88"/>
                  <a:gd name="T4" fmla="*/ 30 w 59"/>
                  <a:gd name="T5" fmla="*/ 82 h 88"/>
                  <a:gd name="T6" fmla="*/ 36 w 59"/>
                  <a:gd name="T7" fmla="*/ 76 h 88"/>
                  <a:gd name="T8" fmla="*/ 41 w 59"/>
                  <a:gd name="T9" fmla="*/ 70 h 88"/>
                  <a:gd name="T10" fmla="*/ 46 w 59"/>
                  <a:gd name="T11" fmla="*/ 64 h 88"/>
                  <a:gd name="T12" fmla="*/ 50 w 59"/>
                  <a:gd name="T13" fmla="*/ 55 h 88"/>
                  <a:gd name="T14" fmla="*/ 53 w 59"/>
                  <a:gd name="T15" fmla="*/ 46 h 88"/>
                  <a:gd name="T16" fmla="*/ 56 w 59"/>
                  <a:gd name="T17" fmla="*/ 38 h 88"/>
                  <a:gd name="T18" fmla="*/ 57 w 59"/>
                  <a:gd name="T19" fmla="*/ 29 h 88"/>
                  <a:gd name="T20" fmla="*/ 58 w 59"/>
                  <a:gd name="T21" fmla="*/ 21 h 88"/>
                  <a:gd name="T22" fmla="*/ 57 w 59"/>
                  <a:gd name="T23" fmla="*/ 14 h 88"/>
                  <a:gd name="T24" fmla="*/ 55 w 59"/>
                  <a:gd name="T25" fmla="*/ 8 h 88"/>
                  <a:gd name="T26" fmla="*/ 52 w 59"/>
                  <a:gd name="T27" fmla="*/ 3 h 88"/>
                  <a:gd name="T28" fmla="*/ 48 w 59"/>
                  <a:gd name="T29" fmla="*/ 0 h 88"/>
                  <a:gd name="T30" fmla="*/ 43 w 59"/>
                  <a:gd name="T31" fmla="*/ 0 h 88"/>
                  <a:gd name="T32" fmla="*/ 38 w 59"/>
                  <a:gd name="T33" fmla="*/ 0 h 88"/>
                  <a:gd name="T34" fmla="*/ 32 w 59"/>
                  <a:gd name="T35" fmla="*/ 1 h 88"/>
                  <a:gd name="T36" fmla="*/ 26 w 59"/>
                  <a:gd name="T37" fmla="*/ 4 h 88"/>
                  <a:gd name="T38" fmla="*/ 21 w 59"/>
                  <a:gd name="T39" fmla="*/ 10 h 88"/>
                  <a:gd name="T40" fmla="*/ 15 w 59"/>
                  <a:gd name="T41" fmla="*/ 16 h 88"/>
                  <a:gd name="T42" fmla="*/ 11 w 59"/>
                  <a:gd name="T43" fmla="*/ 22 h 88"/>
                  <a:gd name="T44" fmla="*/ 6 w 59"/>
                  <a:gd name="T45" fmla="*/ 31 h 88"/>
                  <a:gd name="T46" fmla="*/ 3 w 59"/>
                  <a:gd name="T47" fmla="*/ 40 h 88"/>
                  <a:gd name="T48" fmla="*/ 0 w 59"/>
                  <a:gd name="T49" fmla="*/ 48 h 88"/>
                  <a:gd name="T50" fmla="*/ 0 w 59"/>
                  <a:gd name="T51" fmla="*/ 57 h 88"/>
                  <a:gd name="T52" fmla="*/ 0 w 59"/>
                  <a:gd name="T53" fmla="*/ 65 h 88"/>
                  <a:gd name="T54" fmla="*/ 0 w 59"/>
                  <a:gd name="T55" fmla="*/ 72 h 88"/>
                  <a:gd name="T56" fmla="*/ 2 w 59"/>
                  <a:gd name="T57" fmla="*/ 78 h 88"/>
                  <a:gd name="T58" fmla="*/ 5 w 59"/>
                  <a:gd name="T59" fmla="*/ 83 h 88"/>
                  <a:gd name="T60" fmla="*/ 8 w 59"/>
                  <a:gd name="T61" fmla="*/ 86 h 88"/>
                  <a:gd name="T62" fmla="*/ 13 w 59"/>
                  <a:gd name="T63" fmla="*/ 87 h 88"/>
                  <a:gd name="T64" fmla="*/ 18 w 59"/>
                  <a:gd name="T65" fmla="*/ 8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 h="88">
                    <a:moveTo>
                      <a:pt x="18" y="87"/>
                    </a:moveTo>
                    <a:lnTo>
                      <a:pt x="24" y="85"/>
                    </a:lnTo>
                    <a:lnTo>
                      <a:pt x="30" y="82"/>
                    </a:lnTo>
                    <a:lnTo>
                      <a:pt x="36" y="76"/>
                    </a:lnTo>
                    <a:lnTo>
                      <a:pt x="41" y="70"/>
                    </a:lnTo>
                    <a:lnTo>
                      <a:pt x="46" y="64"/>
                    </a:lnTo>
                    <a:lnTo>
                      <a:pt x="50" y="55"/>
                    </a:lnTo>
                    <a:lnTo>
                      <a:pt x="53" y="46"/>
                    </a:lnTo>
                    <a:lnTo>
                      <a:pt x="56" y="38"/>
                    </a:lnTo>
                    <a:lnTo>
                      <a:pt x="57" y="29"/>
                    </a:lnTo>
                    <a:lnTo>
                      <a:pt x="58" y="21"/>
                    </a:lnTo>
                    <a:lnTo>
                      <a:pt x="57" y="14"/>
                    </a:lnTo>
                    <a:lnTo>
                      <a:pt x="55" y="8"/>
                    </a:lnTo>
                    <a:lnTo>
                      <a:pt x="52" y="3"/>
                    </a:lnTo>
                    <a:lnTo>
                      <a:pt x="48" y="0"/>
                    </a:lnTo>
                    <a:lnTo>
                      <a:pt x="43" y="0"/>
                    </a:lnTo>
                    <a:lnTo>
                      <a:pt x="38" y="0"/>
                    </a:lnTo>
                    <a:lnTo>
                      <a:pt x="32" y="1"/>
                    </a:lnTo>
                    <a:lnTo>
                      <a:pt x="26" y="4"/>
                    </a:lnTo>
                    <a:lnTo>
                      <a:pt x="21" y="10"/>
                    </a:lnTo>
                    <a:lnTo>
                      <a:pt x="15" y="16"/>
                    </a:lnTo>
                    <a:lnTo>
                      <a:pt x="11" y="22"/>
                    </a:lnTo>
                    <a:lnTo>
                      <a:pt x="6" y="31"/>
                    </a:lnTo>
                    <a:lnTo>
                      <a:pt x="3" y="40"/>
                    </a:lnTo>
                    <a:lnTo>
                      <a:pt x="0" y="48"/>
                    </a:lnTo>
                    <a:lnTo>
                      <a:pt x="0" y="57"/>
                    </a:lnTo>
                    <a:lnTo>
                      <a:pt x="0" y="65"/>
                    </a:lnTo>
                    <a:lnTo>
                      <a:pt x="0" y="72"/>
                    </a:lnTo>
                    <a:lnTo>
                      <a:pt x="2" y="78"/>
                    </a:lnTo>
                    <a:lnTo>
                      <a:pt x="5" y="83"/>
                    </a:lnTo>
                    <a:lnTo>
                      <a:pt x="8" y="86"/>
                    </a:lnTo>
                    <a:lnTo>
                      <a:pt x="13" y="87"/>
                    </a:lnTo>
                    <a:lnTo>
                      <a:pt x="18" y="87"/>
                    </a:lnTo>
                  </a:path>
                </a:pathLst>
              </a:custGeom>
              <a:solidFill>
                <a:srgbClr val="FFFFCC"/>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60" name="Freeform 28"/>
              <p:cNvSpPr>
                <a:spLocks/>
              </p:cNvSpPr>
              <p:nvPr/>
            </p:nvSpPr>
            <p:spPr bwMode="auto">
              <a:xfrm>
                <a:off x="3926" y="2410"/>
                <a:ext cx="564" cy="327"/>
              </a:xfrm>
              <a:custGeom>
                <a:avLst/>
                <a:gdLst>
                  <a:gd name="T0" fmla="*/ 563 w 564"/>
                  <a:gd name="T1" fmla="*/ 326 h 327"/>
                  <a:gd name="T2" fmla="*/ 6 w 564"/>
                  <a:gd name="T3" fmla="*/ 17 h 327"/>
                  <a:gd name="T4" fmla="*/ 0 w 564"/>
                  <a:gd name="T5" fmla="*/ 0 h 327"/>
                  <a:gd name="T6" fmla="*/ 556 w 564"/>
                  <a:gd name="T7" fmla="*/ 303 h 327"/>
                  <a:gd name="T8" fmla="*/ 563 w 564"/>
                  <a:gd name="T9" fmla="*/ 326 h 327"/>
                </a:gdLst>
                <a:ahLst/>
                <a:cxnLst>
                  <a:cxn ang="0">
                    <a:pos x="T0" y="T1"/>
                  </a:cxn>
                  <a:cxn ang="0">
                    <a:pos x="T2" y="T3"/>
                  </a:cxn>
                  <a:cxn ang="0">
                    <a:pos x="T4" y="T5"/>
                  </a:cxn>
                  <a:cxn ang="0">
                    <a:pos x="T6" y="T7"/>
                  </a:cxn>
                  <a:cxn ang="0">
                    <a:pos x="T8" y="T9"/>
                  </a:cxn>
                </a:cxnLst>
                <a:rect l="0" t="0" r="r" b="b"/>
                <a:pathLst>
                  <a:path w="564" h="327">
                    <a:moveTo>
                      <a:pt x="563" y="326"/>
                    </a:moveTo>
                    <a:lnTo>
                      <a:pt x="6" y="17"/>
                    </a:lnTo>
                    <a:lnTo>
                      <a:pt x="0" y="0"/>
                    </a:lnTo>
                    <a:lnTo>
                      <a:pt x="556" y="303"/>
                    </a:lnTo>
                    <a:lnTo>
                      <a:pt x="563" y="326"/>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grpSp>
        <p:grpSp>
          <p:nvGrpSpPr>
            <p:cNvPr id="197661" name="Group 29"/>
            <p:cNvGrpSpPr>
              <a:grpSpLocks/>
            </p:cNvGrpSpPr>
            <p:nvPr/>
          </p:nvGrpSpPr>
          <p:grpSpPr bwMode="auto">
            <a:xfrm>
              <a:off x="4009" y="1397"/>
              <a:ext cx="792" cy="777"/>
              <a:chOff x="4009" y="1397"/>
              <a:chExt cx="792" cy="777"/>
            </a:xfrm>
          </p:grpSpPr>
          <p:sp>
            <p:nvSpPr>
              <p:cNvPr id="197662" name="Freeform 30"/>
              <p:cNvSpPr>
                <a:spLocks/>
              </p:cNvSpPr>
              <p:nvPr/>
            </p:nvSpPr>
            <p:spPr bwMode="auto">
              <a:xfrm>
                <a:off x="4020" y="1397"/>
                <a:ext cx="196" cy="461"/>
              </a:xfrm>
              <a:custGeom>
                <a:avLst/>
                <a:gdLst>
                  <a:gd name="T0" fmla="*/ 193 w 196"/>
                  <a:gd name="T1" fmla="*/ 162 h 461"/>
                  <a:gd name="T2" fmla="*/ 189 w 196"/>
                  <a:gd name="T3" fmla="*/ 122 h 461"/>
                  <a:gd name="T4" fmla="*/ 182 w 196"/>
                  <a:gd name="T5" fmla="*/ 87 h 461"/>
                  <a:gd name="T6" fmla="*/ 174 w 196"/>
                  <a:gd name="T7" fmla="*/ 59 h 461"/>
                  <a:gd name="T8" fmla="*/ 164 w 196"/>
                  <a:gd name="T9" fmla="*/ 36 h 461"/>
                  <a:gd name="T10" fmla="*/ 153 w 196"/>
                  <a:gd name="T11" fmla="*/ 19 h 461"/>
                  <a:gd name="T12" fmla="*/ 141 w 196"/>
                  <a:gd name="T13" fmla="*/ 7 h 461"/>
                  <a:gd name="T14" fmla="*/ 127 w 196"/>
                  <a:gd name="T15" fmla="*/ 1 h 461"/>
                  <a:gd name="T16" fmla="*/ 113 w 196"/>
                  <a:gd name="T17" fmla="*/ 0 h 461"/>
                  <a:gd name="T18" fmla="*/ 63 w 196"/>
                  <a:gd name="T19" fmla="*/ 7 h 461"/>
                  <a:gd name="T20" fmla="*/ 48 w 196"/>
                  <a:gd name="T21" fmla="*/ 22 h 461"/>
                  <a:gd name="T22" fmla="*/ 34 w 196"/>
                  <a:gd name="T23" fmla="*/ 45 h 461"/>
                  <a:gd name="T24" fmla="*/ 22 w 196"/>
                  <a:gd name="T25" fmla="*/ 73 h 461"/>
                  <a:gd name="T26" fmla="*/ 12 w 196"/>
                  <a:gd name="T27" fmla="*/ 107 h 461"/>
                  <a:gd name="T28" fmla="*/ 5 w 196"/>
                  <a:gd name="T29" fmla="*/ 145 h 461"/>
                  <a:gd name="T30" fmla="*/ 0 w 196"/>
                  <a:gd name="T31" fmla="*/ 187 h 461"/>
                  <a:gd name="T32" fmla="*/ 0 w 196"/>
                  <a:gd name="T33" fmla="*/ 230 h 461"/>
                  <a:gd name="T34" fmla="*/ 0 w 196"/>
                  <a:gd name="T35" fmla="*/ 276 h 461"/>
                  <a:gd name="T36" fmla="*/ 4 w 196"/>
                  <a:gd name="T37" fmla="*/ 318 h 461"/>
                  <a:gd name="T38" fmla="*/ 9 w 196"/>
                  <a:gd name="T39" fmla="*/ 356 h 461"/>
                  <a:gd name="T40" fmla="*/ 15 w 196"/>
                  <a:gd name="T41" fmla="*/ 387 h 461"/>
                  <a:gd name="T42" fmla="*/ 24 w 196"/>
                  <a:gd name="T43" fmla="*/ 413 h 461"/>
                  <a:gd name="T44" fmla="*/ 34 w 196"/>
                  <a:gd name="T45" fmla="*/ 433 h 461"/>
                  <a:gd name="T46" fmla="*/ 46 w 196"/>
                  <a:gd name="T47" fmla="*/ 448 h 461"/>
                  <a:gd name="T48" fmla="*/ 62 w 196"/>
                  <a:gd name="T49" fmla="*/ 457 h 461"/>
                  <a:gd name="T50" fmla="*/ 81 w 196"/>
                  <a:gd name="T51" fmla="*/ 460 h 461"/>
                  <a:gd name="T52" fmla="*/ 84 w 196"/>
                  <a:gd name="T53" fmla="*/ 460 h 461"/>
                  <a:gd name="T54" fmla="*/ 90 w 196"/>
                  <a:gd name="T55" fmla="*/ 460 h 461"/>
                  <a:gd name="T56" fmla="*/ 97 w 196"/>
                  <a:gd name="T57" fmla="*/ 459 h 461"/>
                  <a:gd name="T58" fmla="*/ 105 w 196"/>
                  <a:gd name="T59" fmla="*/ 458 h 461"/>
                  <a:gd name="T60" fmla="*/ 114 w 196"/>
                  <a:gd name="T61" fmla="*/ 457 h 461"/>
                  <a:gd name="T62" fmla="*/ 121 w 196"/>
                  <a:gd name="T63" fmla="*/ 456 h 461"/>
                  <a:gd name="T64" fmla="*/ 126 w 196"/>
                  <a:gd name="T65" fmla="*/ 456 h 461"/>
                  <a:gd name="T66" fmla="*/ 128 w 196"/>
                  <a:gd name="T67" fmla="*/ 455 h 461"/>
                  <a:gd name="T68" fmla="*/ 143 w 196"/>
                  <a:gd name="T69" fmla="*/ 439 h 461"/>
                  <a:gd name="T70" fmla="*/ 158 w 196"/>
                  <a:gd name="T71" fmla="*/ 414 h 461"/>
                  <a:gd name="T72" fmla="*/ 170 w 196"/>
                  <a:gd name="T73" fmla="*/ 382 h 461"/>
                  <a:gd name="T74" fmla="*/ 181 w 196"/>
                  <a:gd name="T75" fmla="*/ 343 h 461"/>
                  <a:gd name="T76" fmla="*/ 188 w 196"/>
                  <a:gd name="T77" fmla="*/ 301 h 461"/>
                  <a:gd name="T78" fmla="*/ 193 w 196"/>
                  <a:gd name="T79" fmla="*/ 256 h 461"/>
                  <a:gd name="T80" fmla="*/ 195 w 196"/>
                  <a:gd name="T81" fmla="*/ 209 h 461"/>
                  <a:gd name="T82" fmla="*/ 193 w 196"/>
                  <a:gd name="T83" fmla="*/ 16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6" h="461">
                    <a:moveTo>
                      <a:pt x="193" y="162"/>
                    </a:moveTo>
                    <a:lnTo>
                      <a:pt x="189" y="122"/>
                    </a:lnTo>
                    <a:lnTo>
                      <a:pt x="182" y="87"/>
                    </a:lnTo>
                    <a:lnTo>
                      <a:pt x="174" y="59"/>
                    </a:lnTo>
                    <a:lnTo>
                      <a:pt x="164" y="36"/>
                    </a:lnTo>
                    <a:lnTo>
                      <a:pt x="153" y="19"/>
                    </a:lnTo>
                    <a:lnTo>
                      <a:pt x="141" y="7"/>
                    </a:lnTo>
                    <a:lnTo>
                      <a:pt x="127" y="1"/>
                    </a:lnTo>
                    <a:lnTo>
                      <a:pt x="113" y="0"/>
                    </a:lnTo>
                    <a:lnTo>
                      <a:pt x="63" y="7"/>
                    </a:lnTo>
                    <a:lnTo>
                      <a:pt x="48" y="22"/>
                    </a:lnTo>
                    <a:lnTo>
                      <a:pt x="34" y="45"/>
                    </a:lnTo>
                    <a:lnTo>
                      <a:pt x="22" y="73"/>
                    </a:lnTo>
                    <a:lnTo>
                      <a:pt x="12" y="107"/>
                    </a:lnTo>
                    <a:lnTo>
                      <a:pt x="5" y="145"/>
                    </a:lnTo>
                    <a:lnTo>
                      <a:pt x="0" y="187"/>
                    </a:lnTo>
                    <a:lnTo>
                      <a:pt x="0" y="230"/>
                    </a:lnTo>
                    <a:lnTo>
                      <a:pt x="0" y="276"/>
                    </a:lnTo>
                    <a:lnTo>
                      <a:pt x="4" y="318"/>
                    </a:lnTo>
                    <a:lnTo>
                      <a:pt x="9" y="356"/>
                    </a:lnTo>
                    <a:lnTo>
                      <a:pt x="15" y="387"/>
                    </a:lnTo>
                    <a:lnTo>
                      <a:pt x="24" y="413"/>
                    </a:lnTo>
                    <a:lnTo>
                      <a:pt x="34" y="433"/>
                    </a:lnTo>
                    <a:lnTo>
                      <a:pt x="46" y="448"/>
                    </a:lnTo>
                    <a:lnTo>
                      <a:pt x="62" y="457"/>
                    </a:lnTo>
                    <a:lnTo>
                      <a:pt x="81" y="460"/>
                    </a:lnTo>
                    <a:lnTo>
                      <a:pt x="84" y="460"/>
                    </a:lnTo>
                    <a:lnTo>
                      <a:pt x="90" y="460"/>
                    </a:lnTo>
                    <a:lnTo>
                      <a:pt x="97" y="459"/>
                    </a:lnTo>
                    <a:lnTo>
                      <a:pt x="105" y="458"/>
                    </a:lnTo>
                    <a:lnTo>
                      <a:pt x="114" y="457"/>
                    </a:lnTo>
                    <a:lnTo>
                      <a:pt x="121" y="456"/>
                    </a:lnTo>
                    <a:lnTo>
                      <a:pt x="126" y="456"/>
                    </a:lnTo>
                    <a:lnTo>
                      <a:pt x="128" y="455"/>
                    </a:lnTo>
                    <a:lnTo>
                      <a:pt x="143" y="439"/>
                    </a:lnTo>
                    <a:lnTo>
                      <a:pt x="158" y="414"/>
                    </a:lnTo>
                    <a:lnTo>
                      <a:pt x="170" y="382"/>
                    </a:lnTo>
                    <a:lnTo>
                      <a:pt x="181" y="343"/>
                    </a:lnTo>
                    <a:lnTo>
                      <a:pt x="188" y="301"/>
                    </a:lnTo>
                    <a:lnTo>
                      <a:pt x="193" y="256"/>
                    </a:lnTo>
                    <a:lnTo>
                      <a:pt x="195" y="209"/>
                    </a:lnTo>
                    <a:lnTo>
                      <a:pt x="193" y="162"/>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63" name="Freeform 31"/>
              <p:cNvSpPr>
                <a:spLocks/>
              </p:cNvSpPr>
              <p:nvPr/>
            </p:nvSpPr>
            <p:spPr bwMode="auto">
              <a:xfrm>
                <a:off x="4009" y="1401"/>
                <a:ext cx="162" cy="456"/>
              </a:xfrm>
              <a:custGeom>
                <a:avLst/>
                <a:gdLst>
                  <a:gd name="T0" fmla="*/ 96 w 162"/>
                  <a:gd name="T1" fmla="*/ 449 h 456"/>
                  <a:gd name="T2" fmla="*/ 112 w 162"/>
                  <a:gd name="T3" fmla="*/ 433 h 456"/>
                  <a:gd name="T4" fmla="*/ 126 w 162"/>
                  <a:gd name="T5" fmla="*/ 410 h 456"/>
                  <a:gd name="T6" fmla="*/ 138 w 162"/>
                  <a:gd name="T7" fmla="*/ 380 h 456"/>
                  <a:gd name="T8" fmla="*/ 148 w 162"/>
                  <a:gd name="T9" fmla="*/ 345 h 456"/>
                  <a:gd name="T10" fmla="*/ 155 w 162"/>
                  <a:gd name="T11" fmla="*/ 305 h 456"/>
                  <a:gd name="T12" fmla="*/ 160 w 162"/>
                  <a:gd name="T13" fmla="*/ 263 h 456"/>
                  <a:gd name="T14" fmla="*/ 161 w 162"/>
                  <a:gd name="T15" fmla="*/ 219 h 456"/>
                  <a:gd name="T16" fmla="*/ 159 w 162"/>
                  <a:gd name="T17" fmla="*/ 173 h 456"/>
                  <a:gd name="T18" fmla="*/ 154 w 162"/>
                  <a:gd name="T19" fmla="*/ 130 h 456"/>
                  <a:gd name="T20" fmla="*/ 147 w 162"/>
                  <a:gd name="T21" fmla="*/ 91 h 456"/>
                  <a:gd name="T22" fmla="*/ 136 w 162"/>
                  <a:gd name="T23" fmla="*/ 59 h 456"/>
                  <a:gd name="T24" fmla="*/ 124 w 162"/>
                  <a:gd name="T25" fmla="*/ 32 h 456"/>
                  <a:gd name="T26" fmla="*/ 110 w 162"/>
                  <a:gd name="T27" fmla="*/ 13 h 456"/>
                  <a:gd name="T28" fmla="*/ 95 w 162"/>
                  <a:gd name="T29" fmla="*/ 2 h 456"/>
                  <a:gd name="T30" fmla="*/ 80 w 162"/>
                  <a:gd name="T31" fmla="*/ 0 h 456"/>
                  <a:gd name="T32" fmla="*/ 64 w 162"/>
                  <a:gd name="T33" fmla="*/ 6 h 456"/>
                  <a:gd name="T34" fmla="*/ 48 w 162"/>
                  <a:gd name="T35" fmla="*/ 21 h 456"/>
                  <a:gd name="T36" fmla="*/ 34 w 162"/>
                  <a:gd name="T37" fmla="*/ 45 h 456"/>
                  <a:gd name="T38" fmla="*/ 22 w 162"/>
                  <a:gd name="T39" fmla="*/ 75 h 456"/>
                  <a:gd name="T40" fmla="*/ 12 w 162"/>
                  <a:gd name="T41" fmla="*/ 109 h 456"/>
                  <a:gd name="T42" fmla="*/ 5 w 162"/>
                  <a:gd name="T43" fmla="*/ 149 h 456"/>
                  <a:gd name="T44" fmla="*/ 0 w 162"/>
                  <a:gd name="T45" fmla="*/ 191 h 456"/>
                  <a:gd name="T46" fmla="*/ 0 w 162"/>
                  <a:gd name="T47" fmla="*/ 235 h 456"/>
                  <a:gd name="T48" fmla="*/ 1 w 162"/>
                  <a:gd name="T49" fmla="*/ 281 h 456"/>
                  <a:gd name="T50" fmla="*/ 6 w 162"/>
                  <a:gd name="T51" fmla="*/ 325 h 456"/>
                  <a:gd name="T52" fmla="*/ 13 w 162"/>
                  <a:gd name="T53" fmla="*/ 363 h 456"/>
                  <a:gd name="T54" fmla="*/ 24 w 162"/>
                  <a:gd name="T55" fmla="*/ 395 h 456"/>
                  <a:gd name="T56" fmla="*/ 36 w 162"/>
                  <a:gd name="T57" fmla="*/ 422 h 456"/>
                  <a:gd name="T58" fmla="*/ 50 w 162"/>
                  <a:gd name="T59" fmla="*/ 441 h 456"/>
                  <a:gd name="T60" fmla="*/ 65 w 162"/>
                  <a:gd name="T61" fmla="*/ 452 h 456"/>
                  <a:gd name="T62" fmla="*/ 80 w 162"/>
                  <a:gd name="T63" fmla="*/ 455 h 456"/>
                  <a:gd name="T64" fmla="*/ 96 w 162"/>
                  <a:gd name="T65" fmla="*/ 449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 h="456">
                    <a:moveTo>
                      <a:pt x="96" y="449"/>
                    </a:moveTo>
                    <a:lnTo>
                      <a:pt x="112" y="433"/>
                    </a:lnTo>
                    <a:lnTo>
                      <a:pt x="126" y="410"/>
                    </a:lnTo>
                    <a:lnTo>
                      <a:pt x="138" y="380"/>
                    </a:lnTo>
                    <a:lnTo>
                      <a:pt x="148" y="345"/>
                    </a:lnTo>
                    <a:lnTo>
                      <a:pt x="155" y="305"/>
                    </a:lnTo>
                    <a:lnTo>
                      <a:pt x="160" y="263"/>
                    </a:lnTo>
                    <a:lnTo>
                      <a:pt x="161" y="219"/>
                    </a:lnTo>
                    <a:lnTo>
                      <a:pt x="159" y="173"/>
                    </a:lnTo>
                    <a:lnTo>
                      <a:pt x="154" y="130"/>
                    </a:lnTo>
                    <a:lnTo>
                      <a:pt x="147" y="91"/>
                    </a:lnTo>
                    <a:lnTo>
                      <a:pt x="136" y="59"/>
                    </a:lnTo>
                    <a:lnTo>
                      <a:pt x="124" y="32"/>
                    </a:lnTo>
                    <a:lnTo>
                      <a:pt x="110" y="13"/>
                    </a:lnTo>
                    <a:lnTo>
                      <a:pt x="95" y="2"/>
                    </a:lnTo>
                    <a:lnTo>
                      <a:pt x="80" y="0"/>
                    </a:lnTo>
                    <a:lnTo>
                      <a:pt x="64" y="6"/>
                    </a:lnTo>
                    <a:lnTo>
                      <a:pt x="48" y="21"/>
                    </a:lnTo>
                    <a:lnTo>
                      <a:pt x="34" y="45"/>
                    </a:lnTo>
                    <a:lnTo>
                      <a:pt x="22" y="75"/>
                    </a:lnTo>
                    <a:lnTo>
                      <a:pt x="12" y="109"/>
                    </a:lnTo>
                    <a:lnTo>
                      <a:pt x="5" y="149"/>
                    </a:lnTo>
                    <a:lnTo>
                      <a:pt x="0" y="191"/>
                    </a:lnTo>
                    <a:lnTo>
                      <a:pt x="0" y="235"/>
                    </a:lnTo>
                    <a:lnTo>
                      <a:pt x="1" y="281"/>
                    </a:lnTo>
                    <a:lnTo>
                      <a:pt x="6" y="325"/>
                    </a:lnTo>
                    <a:lnTo>
                      <a:pt x="13" y="363"/>
                    </a:lnTo>
                    <a:lnTo>
                      <a:pt x="24" y="395"/>
                    </a:lnTo>
                    <a:lnTo>
                      <a:pt x="36" y="422"/>
                    </a:lnTo>
                    <a:lnTo>
                      <a:pt x="50" y="441"/>
                    </a:lnTo>
                    <a:lnTo>
                      <a:pt x="65" y="452"/>
                    </a:lnTo>
                    <a:lnTo>
                      <a:pt x="80" y="455"/>
                    </a:lnTo>
                    <a:lnTo>
                      <a:pt x="96" y="449"/>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useBgFill="1">
            <p:nvSpPr>
              <p:cNvPr id="197664" name="Freeform 32"/>
              <p:cNvSpPr>
                <a:spLocks/>
              </p:cNvSpPr>
              <p:nvPr/>
            </p:nvSpPr>
            <p:spPr bwMode="auto">
              <a:xfrm>
                <a:off x="4030" y="1545"/>
                <a:ext cx="39" cy="109"/>
              </a:xfrm>
              <a:custGeom>
                <a:avLst/>
                <a:gdLst>
                  <a:gd name="T0" fmla="*/ 23 w 39"/>
                  <a:gd name="T1" fmla="*/ 107 h 109"/>
                  <a:gd name="T2" fmla="*/ 27 w 39"/>
                  <a:gd name="T3" fmla="*/ 103 h 109"/>
                  <a:gd name="T4" fmla="*/ 30 w 39"/>
                  <a:gd name="T5" fmla="*/ 98 h 109"/>
                  <a:gd name="T6" fmla="*/ 33 w 39"/>
                  <a:gd name="T7" fmla="*/ 91 h 109"/>
                  <a:gd name="T8" fmla="*/ 35 w 39"/>
                  <a:gd name="T9" fmla="*/ 82 h 109"/>
                  <a:gd name="T10" fmla="*/ 37 w 39"/>
                  <a:gd name="T11" fmla="*/ 73 h 109"/>
                  <a:gd name="T12" fmla="*/ 38 w 39"/>
                  <a:gd name="T13" fmla="*/ 63 h 109"/>
                  <a:gd name="T14" fmla="*/ 38 w 39"/>
                  <a:gd name="T15" fmla="*/ 52 h 109"/>
                  <a:gd name="T16" fmla="*/ 38 w 39"/>
                  <a:gd name="T17" fmla="*/ 41 h 109"/>
                  <a:gd name="T18" fmla="*/ 37 w 39"/>
                  <a:gd name="T19" fmla="*/ 31 h 109"/>
                  <a:gd name="T20" fmla="*/ 35 w 39"/>
                  <a:gd name="T21" fmla="*/ 22 h 109"/>
                  <a:gd name="T22" fmla="*/ 32 w 39"/>
                  <a:gd name="T23" fmla="*/ 14 h 109"/>
                  <a:gd name="T24" fmla="*/ 30 w 39"/>
                  <a:gd name="T25" fmla="*/ 8 h 109"/>
                  <a:gd name="T26" fmla="*/ 26 w 39"/>
                  <a:gd name="T27" fmla="*/ 3 h 109"/>
                  <a:gd name="T28" fmla="*/ 23 w 39"/>
                  <a:gd name="T29" fmla="*/ 1 h 109"/>
                  <a:gd name="T30" fmla="*/ 19 w 39"/>
                  <a:gd name="T31" fmla="*/ 0 h 109"/>
                  <a:gd name="T32" fmla="*/ 15 w 39"/>
                  <a:gd name="T33" fmla="*/ 1 h 109"/>
                  <a:gd name="T34" fmla="*/ 11 w 39"/>
                  <a:gd name="T35" fmla="*/ 5 h 109"/>
                  <a:gd name="T36" fmla="*/ 8 w 39"/>
                  <a:gd name="T37" fmla="*/ 11 h 109"/>
                  <a:gd name="T38" fmla="*/ 5 w 39"/>
                  <a:gd name="T39" fmla="*/ 18 h 109"/>
                  <a:gd name="T40" fmla="*/ 3 w 39"/>
                  <a:gd name="T41" fmla="*/ 26 h 109"/>
                  <a:gd name="T42" fmla="*/ 1 w 39"/>
                  <a:gd name="T43" fmla="*/ 35 h 109"/>
                  <a:gd name="T44" fmla="*/ 0 w 39"/>
                  <a:gd name="T45" fmla="*/ 45 h 109"/>
                  <a:gd name="T46" fmla="*/ 0 w 39"/>
                  <a:gd name="T47" fmla="*/ 56 h 109"/>
                  <a:gd name="T48" fmla="*/ 0 w 39"/>
                  <a:gd name="T49" fmla="*/ 67 h 109"/>
                  <a:gd name="T50" fmla="*/ 1 w 39"/>
                  <a:gd name="T51" fmla="*/ 77 h 109"/>
                  <a:gd name="T52" fmla="*/ 3 w 39"/>
                  <a:gd name="T53" fmla="*/ 87 h 109"/>
                  <a:gd name="T54" fmla="*/ 6 w 39"/>
                  <a:gd name="T55" fmla="*/ 94 h 109"/>
                  <a:gd name="T56" fmla="*/ 9 w 39"/>
                  <a:gd name="T57" fmla="*/ 101 h 109"/>
                  <a:gd name="T58" fmla="*/ 12 w 39"/>
                  <a:gd name="T59" fmla="*/ 105 h 109"/>
                  <a:gd name="T60" fmla="*/ 15 w 39"/>
                  <a:gd name="T61" fmla="*/ 108 h 109"/>
                  <a:gd name="T62" fmla="*/ 19 w 39"/>
                  <a:gd name="T63" fmla="*/ 108 h 109"/>
                  <a:gd name="T64" fmla="*/ 23 w 39"/>
                  <a:gd name="T65" fmla="*/ 10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109">
                    <a:moveTo>
                      <a:pt x="23" y="107"/>
                    </a:moveTo>
                    <a:lnTo>
                      <a:pt x="27" y="103"/>
                    </a:lnTo>
                    <a:lnTo>
                      <a:pt x="30" y="98"/>
                    </a:lnTo>
                    <a:lnTo>
                      <a:pt x="33" y="91"/>
                    </a:lnTo>
                    <a:lnTo>
                      <a:pt x="35" y="82"/>
                    </a:lnTo>
                    <a:lnTo>
                      <a:pt x="37" y="73"/>
                    </a:lnTo>
                    <a:lnTo>
                      <a:pt x="38" y="63"/>
                    </a:lnTo>
                    <a:lnTo>
                      <a:pt x="38" y="52"/>
                    </a:lnTo>
                    <a:lnTo>
                      <a:pt x="38" y="41"/>
                    </a:lnTo>
                    <a:lnTo>
                      <a:pt x="37" y="31"/>
                    </a:lnTo>
                    <a:lnTo>
                      <a:pt x="35" y="22"/>
                    </a:lnTo>
                    <a:lnTo>
                      <a:pt x="32" y="14"/>
                    </a:lnTo>
                    <a:lnTo>
                      <a:pt x="30" y="8"/>
                    </a:lnTo>
                    <a:lnTo>
                      <a:pt x="26" y="3"/>
                    </a:lnTo>
                    <a:lnTo>
                      <a:pt x="23" y="1"/>
                    </a:lnTo>
                    <a:lnTo>
                      <a:pt x="19" y="0"/>
                    </a:lnTo>
                    <a:lnTo>
                      <a:pt x="15" y="1"/>
                    </a:lnTo>
                    <a:lnTo>
                      <a:pt x="11" y="5"/>
                    </a:lnTo>
                    <a:lnTo>
                      <a:pt x="8" y="11"/>
                    </a:lnTo>
                    <a:lnTo>
                      <a:pt x="5" y="18"/>
                    </a:lnTo>
                    <a:lnTo>
                      <a:pt x="3" y="26"/>
                    </a:lnTo>
                    <a:lnTo>
                      <a:pt x="1" y="35"/>
                    </a:lnTo>
                    <a:lnTo>
                      <a:pt x="0" y="45"/>
                    </a:lnTo>
                    <a:lnTo>
                      <a:pt x="0" y="56"/>
                    </a:lnTo>
                    <a:lnTo>
                      <a:pt x="0" y="67"/>
                    </a:lnTo>
                    <a:lnTo>
                      <a:pt x="1" y="77"/>
                    </a:lnTo>
                    <a:lnTo>
                      <a:pt x="3" y="87"/>
                    </a:lnTo>
                    <a:lnTo>
                      <a:pt x="6" y="94"/>
                    </a:lnTo>
                    <a:lnTo>
                      <a:pt x="9" y="101"/>
                    </a:lnTo>
                    <a:lnTo>
                      <a:pt x="12" y="105"/>
                    </a:lnTo>
                    <a:lnTo>
                      <a:pt x="15" y="108"/>
                    </a:lnTo>
                    <a:lnTo>
                      <a:pt x="19" y="108"/>
                    </a:lnTo>
                    <a:lnTo>
                      <a:pt x="23" y="107"/>
                    </a:lnTo>
                  </a:path>
                </a:pathLst>
              </a:custGeom>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65" name="Freeform 33"/>
              <p:cNvSpPr>
                <a:spLocks/>
              </p:cNvSpPr>
              <p:nvPr/>
            </p:nvSpPr>
            <p:spPr bwMode="auto">
              <a:xfrm>
                <a:off x="4030" y="1545"/>
                <a:ext cx="34" cy="109"/>
              </a:xfrm>
              <a:custGeom>
                <a:avLst/>
                <a:gdLst>
                  <a:gd name="T0" fmla="*/ 20 w 34"/>
                  <a:gd name="T1" fmla="*/ 58 h 109"/>
                  <a:gd name="T2" fmla="*/ 19 w 34"/>
                  <a:gd name="T3" fmla="*/ 49 h 109"/>
                  <a:gd name="T4" fmla="*/ 19 w 34"/>
                  <a:gd name="T5" fmla="*/ 40 h 109"/>
                  <a:gd name="T6" fmla="*/ 20 w 34"/>
                  <a:gd name="T7" fmla="*/ 32 h 109"/>
                  <a:gd name="T8" fmla="*/ 20 w 34"/>
                  <a:gd name="T9" fmla="*/ 25 h 109"/>
                  <a:gd name="T10" fmla="*/ 21 w 34"/>
                  <a:gd name="T11" fmla="*/ 19 h 109"/>
                  <a:gd name="T12" fmla="*/ 23 w 34"/>
                  <a:gd name="T13" fmla="*/ 13 h 109"/>
                  <a:gd name="T14" fmla="*/ 26 w 34"/>
                  <a:gd name="T15" fmla="*/ 8 h 109"/>
                  <a:gd name="T16" fmla="*/ 28 w 34"/>
                  <a:gd name="T17" fmla="*/ 3 h 109"/>
                  <a:gd name="T18" fmla="*/ 27 w 34"/>
                  <a:gd name="T19" fmla="*/ 2 h 109"/>
                  <a:gd name="T20" fmla="*/ 26 w 34"/>
                  <a:gd name="T21" fmla="*/ 1 h 109"/>
                  <a:gd name="T22" fmla="*/ 25 w 34"/>
                  <a:gd name="T23" fmla="*/ 0 h 109"/>
                  <a:gd name="T24" fmla="*/ 23 w 34"/>
                  <a:gd name="T25" fmla="*/ 0 h 109"/>
                  <a:gd name="T26" fmla="*/ 21 w 34"/>
                  <a:gd name="T27" fmla="*/ 0 h 109"/>
                  <a:gd name="T28" fmla="*/ 18 w 34"/>
                  <a:gd name="T29" fmla="*/ 0 h 109"/>
                  <a:gd name="T30" fmla="*/ 14 w 34"/>
                  <a:gd name="T31" fmla="*/ 0 h 109"/>
                  <a:gd name="T32" fmla="*/ 10 w 34"/>
                  <a:gd name="T33" fmla="*/ 2 h 109"/>
                  <a:gd name="T34" fmla="*/ 7 w 34"/>
                  <a:gd name="T35" fmla="*/ 7 h 109"/>
                  <a:gd name="T36" fmla="*/ 4 w 34"/>
                  <a:gd name="T37" fmla="*/ 14 h 109"/>
                  <a:gd name="T38" fmla="*/ 2 w 34"/>
                  <a:gd name="T39" fmla="*/ 22 h 109"/>
                  <a:gd name="T40" fmla="*/ 0 w 34"/>
                  <a:gd name="T41" fmla="*/ 32 h 109"/>
                  <a:gd name="T42" fmla="*/ 0 w 34"/>
                  <a:gd name="T43" fmla="*/ 43 h 109"/>
                  <a:gd name="T44" fmla="*/ 0 w 34"/>
                  <a:gd name="T45" fmla="*/ 54 h 109"/>
                  <a:gd name="T46" fmla="*/ 0 w 34"/>
                  <a:gd name="T47" fmla="*/ 65 h 109"/>
                  <a:gd name="T48" fmla="*/ 0 w 34"/>
                  <a:gd name="T49" fmla="*/ 76 h 109"/>
                  <a:gd name="T50" fmla="*/ 2 w 34"/>
                  <a:gd name="T51" fmla="*/ 85 h 109"/>
                  <a:gd name="T52" fmla="*/ 4 w 34"/>
                  <a:gd name="T53" fmla="*/ 93 h 109"/>
                  <a:gd name="T54" fmla="*/ 7 w 34"/>
                  <a:gd name="T55" fmla="*/ 99 h 109"/>
                  <a:gd name="T56" fmla="*/ 10 w 34"/>
                  <a:gd name="T57" fmla="*/ 104 h 109"/>
                  <a:gd name="T58" fmla="*/ 14 w 34"/>
                  <a:gd name="T59" fmla="*/ 107 h 109"/>
                  <a:gd name="T60" fmla="*/ 17 w 34"/>
                  <a:gd name="T61" fmla="*/ 108 h 109"/>
                  <a:gd name="T62" fmla="*/ 21 w 34"/>
                  <a:gd name="T63" fmla="*/ 106 h 109"/>
                  <a:gd name="T64" fmla="*/ 24 w 34"/>
                  <a:gd name="T65" fmla="*/ 104 h 109"/>
                  <a:gd name="T66" fmla="*/ 26 w 34"/>
                  <a:gd name="T67" fmla="*/ 102 h 109"/>
                  <a:gd name="T68" fmla="*/ 28 w 34"/>
                  <a:gd name="T69" fmla="*/ 99 h 109"/>
                  <a:gd name="T70" fmla="*/ 30 w 34"/>
                  <a:gd name="T71" fmla="*/ 97 h 109"/>
                  <a:gd name="T72" fmla="*/ 31 w 34"/>
                  <a:gd name="T73" fmla="*/ 94 h 109"/>
                  <a:gd name="T74" fmla="*/ 32 w 34"/>
                  <a:gd name="T75" fmla="*/ 92 h 109"/>
                  <a:gd name="T76" fmla="*/ 32 w 34"/>
                  <a:gd name="T77" fmla="*/ 91 h 109"/>
                  <a:gd name="T78" fmla="*/ 33 w 34"/>
                  <a:gd name="T79" fmla="*/ 90 h 109"/>
                  <a:gd name="T80" fmla="*/ 30 w 34"/>
                  <a:gd name="T81" fmla="*/ 88 h 109"/>
                  <a:gd name="T82" fmla="*/ 28 w 34"/>
                  <a:gd name="T83" fmla="*/ 87 h 109"/>
                  <a:gd name="T84" fmla="*/ 26 w 34"/>
                  <a:gd name="T85" fmla="*/ 84 h 109"/>
                  <a:gd name="T86" fmla="*/ 24 w 34"/>
                  <a:gd name="T87" fmla="*/ 81 h 109"/>
                  <a:gd name="T88" fmla="*/ 23 w 34"/>
                  <a:gd name="T89" fmla="*/ 77 h 109"/>
                  <a:gd name="T90" fmla="*/ 22 w 34"/>
                  <a:gd name="T91" fmla="*/ 72 h 109"/>
                  <a:gd name="T92" fmla="*/ 21 w 34"/>
                  <a:gd name="T93" fmla="*/ 66 h 109"/>
                  <a:gd name="T94" fmla="*/ 20 w 34"/>
                  <a:gd name="T95" fmla="*/ 58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109">
                    <a:moveTo>
                      <a:pt x="20" y="58"/>
                    </a:moveTo>
                    <a:lnTo>
                      <a:pt x="19" y="49"/>
                    </a:lnTo>
                    <a:lnTo>
                      <a:pt x="19" y="40"/>
                    </a:lnTo>
                    <a:lnTo>
                      <a:pt x="20" y="32"/>
                    </a:lnTo>
                    <a:lnTo>
                      <a:pt x="20" y="25"/>
                    </a:lnTo>
                    <a:lnTo>
                      <a:pt x="21" y="19"/>
                    </a:lnTo>
                    <a:lnTo>
                      <a:pt x="23" y="13"/>
                    </a:lnTo>
                    <a:lnTo>
                      <a:pt x="26" y="8"/>
                    </a:lnTo>
                    <a:lnTo>
                      <a:pt x="28" y="3"/>
                    </a:lnTo>
                    <a:lnTo>
                      <a:pt x="27" y="2"/>
                    </a:lnTo>
                    <a:lnTo>
                      <a:pt x="26" y="1"/>
                    </a:lnTo>
                    <a:lnTo>
                      <a:pt x="25" y="0"/>
                    </a:lnTo>
                    <a:lnTo>
                      <a:pt x="23" y="0"/>
                    </a:lnTo>
                    <a:lnTo>
                      <a:pt x="21" y="0"/>
                    </a:lnTo>
                    <a:lnTo>
                      <a:pt x="18" y="0"/>
                    </a:lnTo>
                    <a:lnTo>
                      <a:pt x="14" y="0"/>
                    </a:lnTo>
                    <a:lnTo>
                      <a:pt x="10" y="2"/>
                    </a:lnTo>
                    <a:lnTo>
                      <a:pt x="7" y="7"/>
                    </a:lnTo>
                    <a:lnTo>
                      <a:pt x="4" y="14"/>
                    </a:lnTo>
                    <a:lnTo>
                      <a:pt x="2" y="22"/>
                    </a:lnTo>
                    <a:lnTo>
                      <a:pt x="0" y="32"/>
                    </a:lnTo>
                    <a:lnTo>
                      <a:pt x="0" y="43"/>
                    </a:lnTo>
                    <a:lnTo>
                      <a:pt x="0" y="54"/>
                    </a:lnTo>
                    <a:lnTo>
                      <a:pt x="0" y="65"/>
                    </a:lnTo>
                    <a:lnTo>
                      <a:pt x="0" y="76"/>
                    </a:lnTo>
                    <a:lnTo>
                      <a:pt x="2" y="85"/>
                    </a:lnTo>
                    <a:lnTo>
                      <a:pt x="4" y="93"/>
                    </a:lnTo>
                    <a:lnTo>
                      <a:pt x="7" y="99"/>
                    </a:lnTo>
                    <a:lnTo>
                      <a:pt x="10" y="104"/>
                    </a:lnTo>
                    <a:lnTo>
                      <a:pt x="14" y="107"/>
                    </a:lnTo>
                    <a:lnTo>
                      <a:pt x="17" y="108"/>
                    </a:lnTo>
                    <a:lnTo>
                      <a:pt x="21" y="106"/>
                    </a:lnTo>
                    <a:lnTo>
                      <a:pt x="24" y="104"/>
                    </a:lnTo>
                    <a:lnTo>
                      <a:pt x="26" y="102"/>
                    </a:lnTo>
                    <a:lnTo>
                      <a:pt x="28" y="99"/>
                    </a:lnTo>
                    <a:lnTo>
                      <a:pt x="30" y="97"/>
                    </a:lnTo>
                    <a:lnTo>
                      <a:pt x="31" y="94"/>
                    </a:lnTo>
                    <a:lnTo>
                      <a:pt x="32" y="92"/>
                    </a:lnTo>
                    <a:lnTo>
                      <a:pt x="32" y="91"/>
                    </a:lnTo>
                    <a:lnTo>
                      <a:pt x="33" y="90"/>
                    </a:lnTo>
                    <a:lnTo>
                      <a:pt x="30" y="88"/>
                    </a:lnTo>
                    <a:lnTo>
                      <a:pt x="28" y="87"/>
                    </a:lnTo>
                    <a:lnTo>
                      <a:pt x="26" y="84"/>
                    </a:lnTo>
                    <a:lnTo>
                      <a:pt x="24" y="81"/>
                    </a:lnTo>
                    <a:lnTo>
                      <a:pt x="23" y="77"/>
                    </a:lnTo>
                    <a:lnTo>
                      <a:pt x="22" y="72"/>
                    </a:lnTo>
                    <a:lnTo>
                      <a:pt x="21" y="66"/>
                    </a:lnTo>
                    <a:lnTo>
                      <a:pt x="20" y="58"/>
                    </a:lnTo>
                  </a:path>
                </a:pathLst>
              </a:custGeom>
              <a:solidFill>
                <a:srgbClr val="5F5F5F"/>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66" name="Freeform 34"/>
              <p:cNvSpPr>
                <a:spLocks/>
              </p:cNvSpPr>
              <p:nvPr/>
            </p:nvSpPr>
            <p:spPr bwMode="auto">
              <a:xfrm>
                <a:off x="4673" y="1972"/>
                <a:ext cx="35" cy="201"/>
              </a:xfrm>
              <a:custGeom>
                <a:avLst/>
                <a:gdLst>
                  <a:gd name="T0" fmla="*/ 34 w 35"/>
                  <a:gd name="T1" fmla="*/ 0 h 201"/>
                  <a:gd name="T2" fmla="*/ 34 w 35"/>
                  <a:gd name="T3" fmla="*/ 179 h 201"/>
                  <a:gd name="T4" fmla="*/ 0 w 35"/>
                  <a:gd name="T5" fmla="*/ 200 h 201"/>
                  <a:gd name="T6" fmla="*/ 0 w 35"/>
                  <a:gd name="T7" fmla="*/ 20 h 201"/>
                  <a:gd name="T8" fmla="*/ 34 w 35"/>
                  <a:gd name="T9" fmla="*/ 0 h 201"/>
                </a:gdLst>
                <a:ahLst/>
                <a:cxnLst>
                  <a:cxn ang="0">
                    <a:pos x="T0" y="T1"/>
                  </a:cxn>
                  <a:cxn ang="0">
                    <a:pos x="T2" y="T3"/>
                  </a:cxn>
                  <a:cxn ang="0">
                    <a:pos x="T4" y="T5"/>
                  </a:cxn>
                  <a:cxn ang="0">
                    <a:pos x="T6" y="T7"/>
                  </a:cxn>
                  <a:cxn ang="0">
                    <a:pos x="T8" y="T9"/>
                  </a:cxn>
                </a:cxnLst>
                <a:rect l="0" t="0" r="r" b="b"/>
                <a:pathLst>
                  <a:path w="35" h="201">
                    <a:moveTo>
                      <a:pt x="34" y="0"/>
                    </a:moveTo>
                    <a:lnTo>
                      <a:pt x="34" y="179"/>
                    </a:lnTo>
                    <a:lnTo>
                      <a:pt x="0" y="200"/>
                    </a:lnTo>
                    <a:lnTo>
                      <a:pt x="0" y="20"/>
                    </a:lnTo>
                    <a:lnTo>
                      <a:pt x="34" y="0"/>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67" name="Freeform 35"/>
              <p:cNvSpPr>
                <a:spLocks/>
              </p:cNvSpPr>
              <p:nvPr/>
            </p:nvSpPr>
            <p:spPr bwMode="auto">
              <a:xfrm>
                <a:off x="4612" y="1959"/>
                <a:ext cx="65" cy="215"/>
              </a:xfrm>
              <a:custGeom>
                <a:avLst/>
                <a:gdLst>
                  <a:gd name="T0" fmla="*/ 64 w 65"/>
                  <a:gd name="T1" fmla="*/ 32 h 215"/>
                  <a:gd name="T2" fmla="*/ 64 w 65"/>
                  <a:gd name="T3" fmla="*/ 214 h 215"/>
                  <a:gd name="T4" fmla="*/ 0 w 65"/>
                  <a:gd name="T5" fmla="*/ 182 h 215"/>
                  <a:gd name="T6" fmla="*/ 0 w 65"/>
                  <a:gd name="T7" fmla="*/ 0 h 215"/>
                  <a:gd name="T8" fmla="*/ 64 w 65"/>
                  <a:gd name="T9" fmla="*/ 32 h 215"/>
                </a:gdLst>
                <a:ahLst/>
                <a:cxnLst>
                  <a:cxn ang="0">
                    <a:pos x="T0" y="T1"/>
                  </a:cxn>
                  <a:cxn ang="0">
                    <a:pos x="T2" y="T3"/>
                  </a:cxn>
                  <a:cxn ang="0">
                    <a:pos x="T4" y="T5"/>
                  </a:cxn>
                  <a:cxn ang="0">
                    <a:pos x="T6" y="T7"/>
                  </a:cxn>
                  <a:cxn ang="0">
                    <a:pos x="T8" y="T9"/>
                  </a:cxn>
                </a:cxnLst>
                <a:rect l="0" t="0" r="r" b="b"/>
                <a:pathLst>
                  <a:path w="65" h="215">
                    <a:moveTo>
                      <a:pt x="64" y="32"/>
                    </a:moveTo>
                    <a:lnTo>
                      <a:pt x="64" y="214"/>
                    </a:lnTo>
                    <a:lnTo>
                      <a:pt x="0" y="182"/>
                    </a:lnTo>
                    <a:lnTo>
                      <a:pt x="0" y="0"/>
                    </a:lnTo>
                    <a:lnTo>
                      <a:pt x="64" y="32"/>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68" name="Freeform 36"/>
              <p:cNvSpPr>
                <a:spLocks/>
              </p:cNvSpPr>
              <p:nvPr/>
            </p:nvSpPr>
            <p:spPr bwMode="auto">
              <a:xfrm>
                <a:off x="4530" y="1889"/>
                <a:ext cx="33" cy="207"/>
              </a:xfrm>
              <a:custGeom>
                <a:avLst/>
                <a:gdLst>
                  <a:gd name="T0" fmla="*/ 32 w 33"/>
                  <a:gd name="T1" fmla="*/ 0 h 207"/>
                  <a:gd name="T2" fmla="*/ 32 w 33"/>
                  <a:gd name="T3" fmla="*/ 185 h 207"/>
                  <a:gd name="T4" fmla="*/ 0 w 33"/>
                  <a:gd name="T5" fmla="*/ 206 h 207"/>
                  <a:gd name="T6" fmla="*/ 0 w 33"/>
                  <a:gd name="T7" fmla="*/ 20 h 207"/>
                  <a:gd name="T8" fmla="*/ 32 w 33"/>
                  <a:gd name="T9" fmla="*/ 0 h 207"/>
                </a:gdLst>
                <a:ahLst/>
                <a:cxnLst>
                  <a:cxn ang="0">
                    <a:pos x="T0" y="T1"/>
                  </a:cxn>
                  <a:cxn ang="0">
                    <a:pos x="T2" y="T3"/>
                  </a:cxn>
                  <a:cxn ang="0">
                    <a:pos x="T4" y="T5"/>
                  </a:cxn>
                  <a:cxn ang="0">
                    <a:pos x="T6" y="T7"/>
                  </a:cxn>
                  <a:cxn ang="0">
                    <a:pos x="T8" y="T9"/>
                  </a:cxn>
                </a:cxnLst>
                <a:rect l="0" t="0" r="r" b="b"/>
                <a:pathLst>
                  <a:path w="33" h="207">
                    <a:moveTo>
                      <a:pt x="32" y="0"/>
                    </a:moveTo>
                    <a:lnTo>
                      <a:pt x="32" y="185"/>
                    </a:lnTo>
                    <a:lnTo>
                      <a:pt x="0" y="206"/>
                    </a:lnTo>
                    <a:lnTo>
                      <a:pt x="0" y="20"/>
                    </a:lnTo>
                    <a:lnTo>
                      <a:pt x="32" y="0"/>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69" name="Freeform 37"/>
              <p:cNvSpPr>
                <a:spLocks/>
              </p:cNvSpPr>
              <p:nvPr/>
            </p:nvSpPr>
            <p:spPr bwMode="auto">
              <a:xfrm>
                <a:off x="4468" y="1881"/>
                <a:ext cx="65" cy="216"/>
              </a:xfrm>
              <a:custGeom>
                <a:avLst/>
                <a:gdLst>
                  <a:gd name="T0" fmla="*/ 64 w 65"/>
                  <a:gd name="T1" fmla="*/ 31 h 216"/>
                  <a:gd name="T2" fmla="*/ 64 w 65"/>
                  <a:gd name="T3" fmla="*/ 215 h 216"/>
                  <a:gd name="T4" fmla="*/ 0 w 65"/>
                  <a:gd name="T5" fmla="*/ 182 h 216"/>
                  <a:gd name="T6" fmla="*/ 0 w 65"/>
                  <a:gd name="T7" fmla="*/ 0 h 216"/>
                  <a:gd name="T8" fmla="*/ 64 w 65"/>
                  <a:gd name="T9" fmla="*/ 31 h 216"/>
                </a:gdLst>
                <a:ahLst/>
                <a:cxnLst>
                  <a:cxn ang="0">
                    <a:pos x="T0" y="T1"/>
                  </a:cxn>
                  <a:cxn ang="0">
                    <a:pos x="T2" y="T3"/>
                  </a:cxn>
                  <a:cxn ang="0">
                    <a:pos x="T4" y="T5"/>
                  </a:cxn>
                  <a:cxn ang="0">
                    <a:pos x="T6" y="T7"/>
                  </a:cxn>
                  <a:cxn ang="0">
                    <a:pos x="T8" y="T9"/>
                  </a:cxn>
                </a:cxnLst>
                <a:rect l="0" t="0" r="r" b="b"/>
                <a:pathLst>
                  <a:path w="65" h="216">
                    <a:moveTo>
                      <a:pt x="64" y="31"/>
                    </a:moveTo>
                    <a:lnTo>
                      <a:pt x="64" y="215"/>
                    </a:lnTo>
                    <a:lnTo>
                      <a:pt x="0" y="182"/>
                    </a:lnTo>
                    <a:lnTo>
                      <a:pt x="0" y="0"/>
                    </a:lnTo>
                    <a:lnTo>
                      <a:pt x="64" y="31"/>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70" name="Freeform 38"/>
              <p:cNvSpPr>
                <a:spLocks/>
              </p:cNvSpPr>
              <p:nvPr/>
            </p:nvSpPr>
            <p:spPr bwMode="auto">
              <a:xfrm>
                <a:off x="4158" y="1628"/>
                <a:ext cx="643" cy="414"/>
              </a:xfrm>
              <a:custGeom>
                <a:avLst/>
                <a:gdLst>
                  <a:gd name="T0" fmla="*/ 622 w 643"/>
                  <a:gd name="T1" fmla="*/ 321 h 414"/>
                  <a:gd name="T2" fmla="*/ 54 w 643"/>
                  <a:gd name="T3" fmla="*/ 7 h 414"/>
                  <a:gd name="T4" fmla="*/ 53 w 643"/>
                  <a:gd name="T5" fmla="*/ 5 h 414"/>
                  <a:gd name="T6" fmla="*/ 51 w 643"/>
                  <a:gd name="T7" fmla="*/ 3 h 414"/>
                  <a:gd name="T8" fmla="*/ 49 w 643"/>
                  <a:gd name="T9" fmla="*/ 2 h 414"/>
                  <a:gd name="T10" fmla="*/ 47 w 643"/>
                  <a:gd name="T11" fmla="*/ 0 h 414"/>
                  <a:gd name="T12" fmla="*/ 45 w 643"/>
                  <a:gd name="T13" fmla="*/ 0 h 414"/>
                  <a:gd name="T14" fmla="*/ 43 w 643"/>
                  <a:gd name="T15" fmla="*/ 0 h 414"/>
                  <a:gd name="T16" fmla="*/ 41 w 643"/>
                  <a:gd name="T17" fmla="*/ 0 h 414"/>
                  <a:gd name="T18" fmla="*/ 38 w 643"/>
                  <a:gd name="T19" fmla="*/ 0 h 414"/>
                  <a:gd name="T20" fmla="*/ 32 w 643"/>
                  <a:gd name="T21" fmla="*/ 1 h 414"/>
                  <a:gd name="T22" fmla="*/ 26 w 643"/>
                  <a:gd name="T23" fmla="*/ 5 h 414"/>
                  <a:gd name="T24" fmla="*/ 21 w 643"/>
                  <a:gd name="T25" fmla="*/ 10 h 414"/>
                  <a:gd name="T26" fmla="*/ 16 w 643"/>
                  <a:gd name="T27" fmla="*/ 16 h 414"/>
                  <a:gd name="T28" fmla="*/ 11 w 643"/>
                  <a:gd name="T29" fmla="*/ 24 h 414"/>
                  <a:gd name="T30" fmla="*/ 7 w 643"/>
                  <a:gd name="T31" fmla="*/ 32 h 414"/>
                  <a:gd name="T32" fmla="*/ 3 w 643"/>
                  <a:gd name="T33" fmla="*/ 41 h 414"/>
                  <a:gd name="T34" fmla="*/ 1 w 643"/>
                  <a:gd name="T35" fmla="*/ 50 h 414"/>
                  <a:gd name="T36" fmla="*/ 0 w 643"/>
                  <a:gd name="T37" fmla="*/ 58 h 414"/>
                  <a:gd name="T38" fmla="*/ 0 w 643"/>
                  <a:gd name="T39" fmla="*/ 66 h 414"/>
                  <a:gd name="T40" fmla="*/ 0 w 643"/>
                  <a:gd name="T41" fmla="*/ 73 h 414"/>
                  <a:gd name="T42" fmla="*/ 1 w 643"/>
                  <a:gd name="T43" fmla="*/ 78 h 414"/>
                  <a:gd name="T44" fmla="*/ 3 w 643"/>
                  <a:gd name="T45" fmla="*/ 83 h 414"/>
                  <a:gd name="T46" fmla="*/ 6 w 643"/>
                  <a:gd name="T47" fmla="*/ 87 h 414"/>
                  <a:gd name="T48" fmla="*/ 9 w 643"/>
                  <a:gd name="T49" fmla="*/ 90 h 414"/>
                  <a:gd name="T50" fmla="*/ 13 w 643"/>
                  <a:gd name="T51" fmla="*/ 91 h 414"/>
                  <a:gd name="T52" fmla="*/ 588 w 643"/>
                  <a:gd name="T53" fmla="*/ 406 h 414"/>
                  <a:gd name="T54" fmla="*/ 589 w 643"/>
                  <a:gd name="T55" fmla="*/ 408 h 414"/>
                  <a:gd name="T56" fmla="*/ 591 w 643"/>
                  <a:gd name="T57" fmla="*/ 410 h 414"/>
                  <a:gd name="T58" fmla="*/ 592 w 643"/>
                  <a:gd name="T59" fmla="*/ 411 h 414"/>
                  <a:gd name="T60" fmla="*/ 594 w 643"/>
                  <a:gd name="T61" fmla="*/ 412 h 414"/>
                  <a:gd name="T62" fmla="*/ 596 w 643"/>
                  <a:gd name="T63" fmla="*/ 413 h 414"/>
                  <a:gd name="T64" fmla="*/ 598 w 643"/>
                  <a:gd name="T65" fmla="*/ 413 h 414"/>
                  <a:gd name="T66" fmla="*/ 600 w 643"/>
                  <a:gd name="T67" fmla="*/ 413 h 414"/>
                  <a:gd name="T68" fmla="*/ 603 w 643"/>
                  <a:gd name="T69" fmla="*/ 413 h 414"/>
                  <a:gd name="T70" fmla="*/ 609 w 643"/>
                  <a:gd name="T71" fmla="*/ 411 h 414"/>
                  <a:gd name="T72" fmla="*/ 614 w 643"/>
                  <a:gd name="T73" fmla="*/ 407 h 414"/>
                  <a:gd name="T74" fmla="*/ 620 w 643"/>
                  <a:gd name="T75" fmla="*/ 402 h 414"/>
                  <a:gd name="T76" fmla="*/ 625 w 643"/>
                  <a:gd name="T77" fmla="*/ 396 h 414"/>
                  <a:gd name="T78" fmla="*/ 630 w 643"/>
                  <a:gd name="T79" fmla="*/ 388 h 414"/>
                  <a:gd name="T80" fmla="*/ 634 w 643"/>
                  <a:gd name="T81" fmla="*/ 380 h 414"/>
                  <a:gd name="T82" fmla="*/ 638 w 643"/>
                  <a:gd name="T83" fmla="*/ 371 h 414"/>
                  <a:gd name="T84" fmla="*/ 640 w 643"/>
                  <a:gd name="T85" fmla="*/ 362 h 414"/>
                  <a:gd name="T86" fmla="*/ 642 w 643"/>
                  <a:gd name="T87" fmla="*/ 353 h 414"/>
                  <a:gd name="T88" fmla="*/ 642 w 643"/>
                  <a:gd name="T89" fmla="*/ 344 h 414"/>
                  <a:gd name="T90" fmla="*/ 641 w 643"/>
                  <a:gd name="T91" fmla="*/ 337 h 414"/>
                  <a:gd name="T92" fmla="*/ 639 w 643"/>
                  <a:gd name="T93" fmla="*/ 331 h 414"/>
                  <a:gd name="T94" fmla="*/ 636 w 643"/>
                  <a:gd name="T95" fmla="*/ 326 h 414"/>
                  <a:gd name="T96" fmla="*/ 632 w 643"/>
                  <a:gd name="T97" fmla="*/ 323 h 414"/>
                  <a:gd name="T98" fmla="*/ 627 w 643"/>
                  <a:gd name="T99" fmla="*/ 321 h 414"/>
                  <a:gd name="T100" fmla="*/ 622 w 643"/>
                  <a:gd name="T101" fmla="*/ 321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3" h="414">
                    <a:moveTo>
                      <a:pt x="622" y="321"/>
                    </a:moveTo>
                    <a:lnTo>
                      <a:pt x="54" y="7"/>
                    </a:lnTo>
                    <a:lnTo>
                      <a:pt x="53" y="5"/>
                    </a:lnTo>
                    <a:lnTo>
                      <a:pt x="51" y="3"/>
                    </a:lnTo>
                    <a:lnTo>
                      <a:pt x="49" y="2"/>
                    </a:lnTo>
                    <a:lnTo>
                      <a:pt x="47" y="0"/>
                    </a:lnTo>
                    <a:lnTo>
                      <a:pt x="45" y="0"/>
                    </a:lnTo>
                    <a:lnTo>
                      <a:pt x="43" y="0"/>
                    </a:lnTo>
                    <a:lnTo>
                      <a:pt x="41" y="0"/>
                    </a:lnTo>
                    <a:lnTo>
                      <a:pt x="38" y="0"/>
                    </a:lnTo>
                    <a:lnTo>
                      <a:pt x="32" y="1"/>
                    </a:lnTo>
                    <a:lnTo>
                      <a:pt x="26" y="5"/>
                    </a:lnTo>
                    <a:lnTo>
                      <a:pt x="21" y="10"/>
                    </a:lnTo>
                    <a:lnTo>
                      <a:pt x="16" y="16"/>
                    </a:lnTo>
                    <a:lnTo>
                      <a:pt x="11" y="24"/>
                    </a:lnTo>
                    <a:lnTo>
                      <a:pt x="7" y="32"/>
                    </a:lnTo>
                    <a:lnTo>
                      <a:pt x="3" y="41"/>
                    </a:lnTo>
                    <a:lnTo>
                      <a:pt x="1" y="50"/>
                    </a:lnTo>
                    <a:lnTo>
                      <a:pt x="0" y="58"/>
                    </a:lnTo>
                    <a:lnTo>
                      <a:pt x="0" y="66"/>
                    </a:lnTo>
                    <a:lnTo>
                      <a:pt x="0" y="73"/>
                    </a:lnTo>
                    <a:lnTo>
                      <a:pt x="1" y="78"/>
                    </a:lnTo>
                    <a:lnTo>
                      <a:pt x="3" y="83"/>
                    </a:lnTo>
                    <a:lnTo>
                      <a:pt x="6" y="87"/>
                    </a:lnTo>
                    <a:lnTo>
                      <a:pt x="9" y="90"/>
                    </a:lnTo>
                    <a:lnTo>
                      <a:pt x="13" y="91"/>
                    </a:lnTo>
                    <a:lnTo>
                      <a:pt x="588" y="406"/>
                    </a:lnTo>
                    <a:lnTo>
                      <a:pt x="589" y="408"/>
                    </a:lnTo>
                    <a:lnTo>
                      <a:pt x="591" y="410"/>
                    </a:lnTo>
                    <a:lnTo>
                      <a:pt x="592" y="411"/>
                    </a:lnTo>
                    <a:lnTo>
                      <a:pt x="594" y="412"/>
                    </a:lnTo>
                    <a:lnTo>
                      <a:pt x="596" y="413"/>
                    </a:lnTo>
                    <a:lnTo>
                      <a:pt x="598" y="413"/>
                    </a:lnTo>
                    <a:lnTo>
                      <a:pt x="600" y="413"/>
                    </a:lnTo>
                    <a:lnTo>
                      <a:pt x="603" y="413"/>
                    </a:lnTo>
                    <a:lnTo>
                      <a:pt x="609" y="411"/>
                    </a:lnTo>
                    <a:lnTo>
                      <a:pt x="614" y="407"/>
                    </a:lnTo>
                    <a:lnTo>
                      <a:pt x="620" y="402"/>
                    </a:lnTo>
                    <a:lnTo>
                      <a:pt x="625" y="396"/>
                    </a:lnTo>
                    <a:lnTo>
                      <a:pt x="630" y="388"/>
                    </a:lnTo>
                    <a:lnTo>
                      <a:pt x="634" y="380"/>
                    </a:lnTo>
                    <a:lnTo>
                      <a:pt x="638" y="371"/>
                    </a:lnTo>
                    <a:lnTo>
                      <a:pt x="640" y="362"/>
                    </a:lnTo>
                    <a:lnTo>
                      <a:pt x="642" y="353"/>
                    </a:lnTo>
                    <a:lnTo>
                      <a:pt x="642" y="344"/>
                    </a:lnTo>
                    <a:lnTo>
                      <a:pt x="641" y="337"/>
                    </a:lnTo>
                    <a:lnTo>
                      <a:pt x="639" y="331"/>
                    </a:lnTo>
                    <a:lnTo>
                      <a:pt x="636" y="326"/>
                    </a:lnTo>
                    <a:lnTo>
                      <a:pt x="632" y="323"/>
                    </a:lnTo>
                    <a:lnTo>
                      <a:pt x="627" y="321"/>
                    </a:lnTo>
                    <a:lnTo>
                      <a:pt x="622" y="321"/>
                    </a:lnTo>
                  </a:path>
                </a:pathLst>
              </a:custGeom>
              <a:solidFill>
                <a:srgbClr val="FFFF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71" name="Freeform 39"/>
              <p:cNvSpPr>
                <a:spLocks/>
              </p:cNvSpPr>
              <p:nvPr/>
            </p:nvSpPr>
            <p:spPr bwMode="auto">
              <a:xfrm>
                <a:off x="4740" y="1953"/>
                <a:ext cx="59" cy="88"/>
              </a:xfrm>
              <a:custGeom>
                <a:avLst/>
                <a:gdLst>
                  <a:gd name="T0" fmla="*/ 18 w 59"/>
                  <a:gd name="T1" fmla="*/ 87 h 88"/>
                  <a:gd name="T2" fmla="*/ 24 w 59"/>
                  <a:gd name="T3" fmla="*/ 85 h 88"/>
                  <a:gd name="T4" fmla="*/ 30 w 59"/>
                  <a:gd name="T5" fmla="*/ 82 h 88"/>
                  <a:gd name="T6" fmla="*/ 36 w 59"/>
                  <a:gd name="T7" fmla="*/ 76 h 88"/>
                  <a:gd name="T8" fmla="*/ 41 w 59"/>
                  <a:gd name="T9" fmla="*/ 70 h 88"/>
                  <a:gd name="T10" fmla="*/ 46 w 59"/>
                  <a:gd name="T11" fmla="*/ 64 h 88"/>
                  <a:gd name="T12" fmla="*/ 50 w 59"/>
                  <a:gd name="T13" fmla="*/ 55 h 88"/>
                  <a:gd name="T14" fmla="*/ 53 w 59"/>
                  <a:gd name="T15" fmla="*/ 46 h 88"/>
                  <a:gd name="T16" fmla="*/ 56 w 59"/>
                  <a:gd name="T17" fmla="*/ 38 h 88"/>
                  <a:gd name="T18" fmla="*/ 57 w 59"/>
                  <a:gd name="T19" fmla="*/ 29 h 88"/>
                  <a:gd name="T20" fmla="*/ 58 w 59"/>
                  <a:gd name="T21" fmla="*/ 21 h 88"/>
                  <a:gd name="T22" fmla="*/ 57 w 59"/>
                  <a:gd name="T23" fmla="*/ 14 h 88"/>
                  <a:gd name="T24" fmla="*/ 55 w 59"/>
                  <a:gd name="T25" fmla="*/ 8 h 88"/>
                  <a:gd name="T26" fmla="*/ 52 w 59"/>
                  <a:gd name="T27" fmla="*/ 3 h 88"/>
                  <a:gd name="T28" fmla="*/ 48 w 59"/>
                  <a:gd name="T29" fmla="*/ 0 h 88"/>
                  <a:gd name="T30" fmla="*/ 43 w 59"/>
                  <a:gd name="T31" fmla="*/ 0 h 88"/>
                  <a:gd name="T32" fmla="*/ 38 w 59"/>
                  <a:gd name="T33" fmla="*/ 0 h 88"/>
                  <a:gd name="T34" fmla="*/ 32 w 59"/>
                  <a:gd name="T35" fmla="*/ 1 h 88"/>
                  <a:gd name="T36" fmla="*/ 26 w 59"/>
                  <a:gd name="T37" fmla="*/ 4 h 88"/>
                  <a:gd name="T38" fmla="*/ 21 w 59"/>
                  <a:gd name="T39" fmla="*/ 10 h 88"/>
                  <a:gd name="T40" fmla="*/ 15 w 59"/>
                  <a:gd name="T41" fmla="*/ 16 h 88"/>
                  <a:gd name="T42" fmla="*/ 11 w 59"/>
                  <a:gd name="T43" fmla="*/ 22 h 88"/>
                  <a:gd name="T44" fmla="*/ 6 w 59"/>
                  <a:gd name="T45" fmla="*/ 31 h 88"/>
                  <a:gd name="T46" fmla="*/ 3 w 59"/>
                  <a:gd name="T47" fmla="*/ 40 h 88"/>
                  <a:gd name="T48" fmla="*/ 0 w 59"/>
                  <a:gd name="T49" fmla="*/ 48 h 88"/>
                  <a:gd name="T50" fmla="*/ 0 w 59"/>
                  <a:gd name="T51" fmla="*/ 57 h 88"/>
                  <a:gd name="T52" fmla="*/ 0 w 59"/>
                  <a:gd name="T53" fmla="*/ 65 h 88"/>
                  <a:gd name="T54" fmla="*/ 0 w 59"/>
                  <a:gd name="T55" fmla="*/ 72 h 88"/>
                  <a:gd name="T56" fmla="*/ 2 w 59"/>
                  <a:gd name="T57" fmla="*/ 78 h 88"/>
                  <a:gd name="T58" fmla="*/ 5 w 59"/>
                  <a:gd name="T59" fmla="*/ 83 h 88"/>
                  <a:gd name="T60" fmla="*/ 8 w 59"/>
                  <a:gd name="T61" fmla="*/ 86 h 88"/>
                  <a:gd name="T62" fmla="*/ 13 w 59"/>
                  <a:gd name="T63" fmla="*/ 87 h 88"/>
                  <a:gd name="T64" fmla="*/ 18 w 59"/>
                  <a:gd name="T65" fmla="*/ 8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 h="88">
                    <a:moveTo>
                      <a:pt x="18" y="87"/>
                    </a:moveTo>
                    <a:lnTo>
                      <a:pt x="24" y="85"/>
                    </a:lnTo>
                    <a:lnTo>
                      <a:pt x="30" y="82"/>
                    </a:lnTo>
                    <a:lnTo>
                      <a:pt x="36" y="76"/>
                    </a:lnTo>
                    <a:lnTo>
                      <a:pt x="41" y="70"/>
                    </a:lnTo>
                    <a:lnTo>
                      <a:pt x="46" y="64"/>
                    </a:lnTo>
                    <a:lnTo>
                      <a:pt x="50" y="55"/>
                    </a:lnTo>
                    <a:lnTo>
                      <a:pt x="53" y="46"/>
                    </a:lnTo>
                    <a:lnTo>
                      <a:pt x="56" y="38"/>
                    </a:lnTo>
                    <a:lnTo>
                      <a:pt x="57" y="29"/>
                    </a:lnTo>
                    <a:lnTo>
                      <a:pt x="58" y="21"/>
                    </a:lnTo>
                    <a:lnTo>
                      <a:pt x="57" y="14"/>
                    </a:lnTo>
                    <a:lnTo>
                      <a:pt x="55" y="8"/>
                    </a:lnTo>
                    <a:lnTo>
                      <a:pt x="52" y="3"/>
                    </a:lnTo>
                    <a:lnTo>
                      <a:pt x="48" y="0"/>
                    </a:lnTo>
                    <a:lnTo>
                      <a:pt x="43" y="0"/>
                    </a:lnTo>
                    <a:lnTo>
                      <a:pt x="38" y="0"/>
                    </a:lnTo>
                    <a:lnTo>
                      <a:pt x="32" y="1"/>
                    </a:lnTo>
                    <a:lnTo>
                      <a:pt x="26" y="4"/>
                    </a:lnTo>
                    <a:lnTo>
                      <a:pt x="21" y="10"/>
                    </a:lnTo>
                    <a:lnTo>
                      <a:pt x="15" y="16"/>
                    </a:lnTo>
                    <a:lnTo>
                      <a:pt x="11" y="22"/>
                    </a:lnTo>
                    <a:lnTo>
                      <a:pt x="6" y="31"/>
                    </a:lnTo>
                    <a:lnTo>
                      <a:pt x="3" y="40"/>
                    </a:lnTo>
                    <a:lnTo>
                      <a:pt x="0" y="48"/>
                    </a:lnTo>
                    <a:lnTo>
                      <a:pt x="0" y="57"/>
                    </a:lnTo>
                    <a:lnTo>
                      <a:pt x="0" y="65"/>
                    </a:lnTo>
                    <a:lnTo>
                      <a:pt x="0" y="72"/>
                    </a:lnTo>
                    <a:lnTo>
                      <a:pt x="2" y="78"/>
                    </a:lnTo>
                    <a:lnTo>
                      <a:pt x="5" y="83"/>
                    </a:lnTo>
                    <a:lnTo>
                      <a:pt x="8" y="86"/>
                    </a:lnTo>
                    <a:lnTo>
                      <a:pt x="13" y="87"/>
                    </a:lnTo>
                    <a:lnTo>
                      <a:pt x="18" y="87"/>
                    </a:lnTo>
                  </a:path>
                </a:pathLst>
              </a:custGeom>
              <a:solidFill>
                <a:srgbClr val="FFFFCC"/>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7672" name="Freeform 40"/>
              <p:cNvSpPr>
                <a:spLocks/>
              </p:cNvSpPr>
              <p:nvPr/>
            </p:nvSpPr>
            <p:spPr bwMode="auto">
              <a:xfrm>
                <a:off x="4166" y="1690"/>
                <a:ext cx="564" cy="327"/>
              </a:xfrm>
              <a:custGeom>
                <a:avLst/>
                <a:gdLst>
                  <a:gd name="T0" fmla="*/ 563 w 564"/>
                  <a:gd name="T1" fmla="*/ 326 h 327"/>
                  <a:gd name="T2" fmla="*/ 6 w 564"/>
                  <a:gd name="T3" fmla="*/ 17 h 327"/>
                  <a:gd name="T4" fmla="*/ 0 w 564"/>
                  <a:gd name="T5" fmla="*/ 0 h 327"/>
                  <a:gd name="T6" fmla="*/ 556 w 564"/>
                  <a:gd name="T7" fmla="*/ 303 h 327"/>
                  <a:gd name="T8" fmla="*/ 563 w 564"/>
                  <a:gd name="T9" fmla="*/ 326 h 327"/>
                </a:gdLst>
                <a:ahLst/>
                <a:cxnLst>
                  <a:cxn ang="0">
                    <a:pos x="T0" y="T1"/>
                  </a:cxn>
                  <a:cxn ang="0">
                    <a:pos x="T2" y="T3"/>
                  </a:cxn>
                  <a:cxn ang="0">
                    <a:pos x="T4" y="T5"/>
                  </a:cxn>
                  <a:cxn ang="0">
                    <a:pos x="T6" y="T7"/>
                  </a:cxn>
                  <a:cxn ang="0">
                    <a:pos x="T8" y="T9"/>
                  </a:cxn>
                </a:cxnLst>
                <a:rect l="0" t="0" r="r" b="b"/>
                <a:pathLst>
                  <a:path w="564" h="327">
                    <a:moveTo>
                      <a:pt x="563" y="326"/>
                    </a:moveTo>
                    <a:lnTo>
                      <a:pt x="6" y="17"/>
                    </a:lnTo>
                    <a:lnTo>
                      <a:pt x="0" y="0"/>
                    </a:lnTo>
                    <a:lnTo>
                      <a:pt x="556" y="303"/>
                    </a:lnTo>
                    <a:lnTo>
                      <a:pt x="563" y="326"/>
                    </a:lnTo>
                  </a:path>
                </a:pathLst>
              </a:custGeom>
              <a:solidFill>
                <a:srgbClr val="CCCC00"/>
              </a:solidFill>
              <a:ln>
                <a:noFill/>
              </a:ln>
              <a:effectLst/>
              <a:extLst>
                <a:ext uri="{91240B29-F687-4f45-9708-019B960494DF}">
                  <a14:hiddenLine xmlns="" xmlns:a14="http://schemas.microsoft.com/office/drawing/2010/main" w="9525" cap="rnd">
                    <a:solidFill>
                      <a:schemeClr val="tx1"/>
                    </a:solidFill>
                    <a:round/>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grpSp>
      </p:grpSp>
    </p:spTree>
    <p:extLst>
      <p:ext uri="{BB962C8B-B14F-4D97-AF65-F5344CB8AC3E}">
        <p14:creationId xmlns:p14="http://schemas.microsoft.com/office/powerpoint/2010/main" val="2338697424"/>
      </p:ext>
    </p:extLst>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Rectangle 2"/>
          <p:cNvSpPr>
            <a:spLocks noGrp="1" noChangeArrowheads="1"/>
          </p:cNvSpPr>
          <p:nvPr>
            <p:ph type="title" idx="4294967295"/>
          </p:nvPr>
        </p:nvSpPr>
        <p:spPr>
          <a:xfrm>
            <a:off x="467444" y="111687"/>
            <a:ext cx="7200900" cy="763587"/>
          </a:xfrm>
          <a:noFill/>
          <a:ln/>
        </p:spPr>
        <p:txBody>
          <a:bodyPr/>
          <a:lstStyle/>
          <a:p>
            <a:r>
              <a:rPr lang="en-US" altLang="en-US" dirty="0" err="1"/>
              <a:t>Usando</a:t>
            </a:r>
            <a:r>
              <a:rPr lang="en-US" altLang="en-US" dirty="0"/>
              <a:t> Surrogate Keys</a:t>
            </a:r>
          </a:p>
        </p:txBody>
      </p:sp>
      <p:sp>
        <p:nvSpPr>
          <p:cNvPr id="199683" name="Rectangle 3"/>
          <p:cNvSpPr>
            <a:spLocks noGrp="1" noChangeArrowheads="1"/>
          </p:cNvSpPr>
          <p:nvPr>
            <p:ph type="body" idx="4294967295"/>
          </p:nvPr>
        </p:nvSpPr>
        <p:spPr>
          <a:xfrm>
            <a:off x="755576" y="1205891"/>
            <a:ext cx="8127305" cy="3336925"/>
          </a:xfrm>
          <a:noFill/>
          <a:ln/>
        </p:spPr>
        <p:txBody>
          <a:bodyPr/>
          <a:lstStyle/>
          <a:p>
            <a:pPr>
              <a:lnSpc>
                <a:spcPct val="95000"/>
              </a:lnSpc>
              <a:spcBef>
                <a:spcPct val="0"/>
              </a:spcBef>
            </a:pPr>
            <a:r>
              <a:rPr lang="pt-BR" altLang="en-US" sz="2000" dirty="0"/>
              <a:t>Vantagens de surrogate keys incluem:</a:t>
            </a:r>
          </a:p>
          <a:p>
            <a:pPr lvl="1">
              <a:lnSpc>
                <a:spcPct val="95000"/>
              </a:lnSpc>
              <a:spcBef>
                <a:spcPct val="0"/>
              </a:spcBef>
            </a:pPr>
            <a:r>
              <a:rPr lang="pt-BR" altLang="en-US" sz="1800" dirty="0"/>
              <a:t>Controle de dados</a:t>
            </a:r>
          </a:p>
          <a:p>
            <a:pPr lvl="1">
              <a:lnSpc>
                <a:spcPct val="95000"/>
              </a:lnSpc>
              <a:spcBef>
                <a:spcPct val="0"/>
              </a:spcBef>
            </a:pPr>
            <a:r>
              <a:rPr lang="pt-BR" altLang="en-US" sz="1800" dirty="0"/>
              <a:t>Tamanho reduzido da tabela de fatos</a:t>
            </a:r>
          </a:p>
          <a:p>
            <a:pPr lvl="1">
              <a:lnSpc>
                <a:spcPct val="95000"/>
              </a:lnSpc>
              <a:spcBef>
                <a:spcPct val="0"/>
              </a:spcBef>
            </a:pPr>
            <a:endParaRPr lang="en-US" altLang="en-US" sz="1800" dirty="0"/>
          </a:p>
          <a:p>
            <a:pPr>
              <a:lnSpc>
                <a:spcPct val="95000"/>
              </a:lnSpc>
              <a:spcBef>
                <a:spcPct val="35000"/>
              </a:spcBef>
            </a:pPr>
            <a:r>
              <a:rPr lang="pt-BR" altLang="en-US" sz="2000" dirty="0"/>
              <a:t>Evite usar o seguinte como chaves do data warehouse:</a:t>
            </a:r>
          </a:p>
          <a:p>
            <a:pPr lvl="1">
              <a:lnSpc>
                <a:spcPct val="95000"/>
              </a:lnSpc>
              <a:spcBef>
                <a:spcPct val="35000"/>
              </a:spcBef>
            </a:pPr>
            <a:r>
              <a:rPr lang="pt-BR" altLang="en-US" sz="1800" dirty="0"/>
              <a:t>Chaves de produção OLTP (natural)</a:t>
            </a:r>
          </a:p>
          <a:p>
            <a:pPr lvl="1">
              <a:lnSpc>
                <a:spcPct val="95000"/>
              </a:lnSpc>
              <a:spcBef>
                <a:spcPct val="35000"/>
              </a:spcBef>
            </a:pPr>
            <a:r>
              <a:rPr lang="pt-BR" altLang="en-US" sz="1800" dirty="0" err="1"/>
              <a:t>Smart</a:t>
            </a:r>
            <a:r>
              <a:rPr lang="pt-BR" altLang="en-US" sz="1800" dirty="0"/>
              <a:t> </a:t>
            </a:r>
            <a:r>
              <a:rPr lang="pt-BR" altLang="en-US" sz="1800" dirty="0" err="1"/>
              <a:t>Surrogate</a:t>
            </a:r>
            <a:r>
              <a:rPr lang="pt-BR" altLang="en-US" sz="1800" dirty="0"/>
              <a:t> (significado incorporado)</a:t>
            </a:r>
            <a:endParaRPr lang="en-US" altLang="en-US" sz="1800" dirty="0"/>
          </a:p>
        </p:txBody>
      </p:sp>
      <p:sp>
        <p:nvSpPr>
          <p:cNvPr id="199684" name="Rectangle 4"/>
          <p:cNvSpPr>
            <a:spLocks noChangeArrowheads="1"/>
          </p:cNvSpPr>
          <p:nvPr/>
        </p:nvSpPr>
        <p:spPr bwMode="blackWhite">
          <a:xfrm>
            <a:off x="683568" y="5330837"/>
            <a:ext cx="2541587" cy="596900"/>
          </a:xfrm>
          <a:prstGeom prst="rect">
            <a:avLst/>
          </a:prstGeom>
          <a:solidFill>
            <a:schemeClr val="accent1"/>
          </a:solidFill>
          <a:ln w="25400">
            <a:solidFill>
              <a:schemeClr val="bg2"/>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99685" name="Rectangle 5"/>
          <p:cNvSpPr>
            <a:spLocks noChangeArrowheads="1"/>
          </p:cNvSpPr>
          <p:nvPr/>
        </p:nvSpPr>
        <p:spPr bwMode="auto">
          <a:xfrm>
            <a:off x="784845" y="5430166"/>
            <a:ext cx="22669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eaLnBrk="0" hangingPunct="0">
              <a:spcBef>
                <a:spcPct val="50000"/>
              </a:spcBef>
            </a:pPr>
            <a:r>
              <a:rPr lang="en-US" altLang="en-US" sz="1800">
                <a:solidFill>
                  <a:schemeClr val="bg1"/>
                </a:solidFill>
                <a:latin typeface="Arial" panose="020B0604020202020204" pitchFamily="34" charset="0"/>
              </a:rPr>
              <a:t>Product key: 38972</a:t>
            </a:r>
          </a:p>
        </p:txBody>
      </p:sp>
      <p:sp>
        <p:nvSpPr>
          <p:cNvPr id="199686" name="Rectangle 6"/>
          <p:cNvSpPr>
            <a:spLocks noChangeArrowheads="1"/>
          </p:cNvSpPr>
          <p:nvPr/>
        </p:nvSpPr>
        <p:spPr bwMode="auto">
          <a:xfrm>
            <a:off x="1043608" y="4866604"/>
            <a:ext cx="17081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eaLnBrk="0" hangingPunct="0">
              <a:spcBef>
                <a:spcPct val="50000"/>
              </a:spcBef>
            </a:pPr>
            <a:r>
              <a:rPr lang="en-US" altLang="en-US" sz="1800">
                <a:latin typeface="Arial" panose="020B0604020202020204" pitchFamily="34" charset="0"/>
              </a:rPr>
              <a:t>Surrogate key</a:t>
            </a:r>
          </a:p>
        </p:txBody>
      </p:sp>
      <p:pic>
        <p:nvPicPr>
          <p:cNvPr id="7" name="Picture 2"/>
          <p:cNvPicPr>
            <a:picLocks noChangeAspect="1" noChangeArrowheads="1"/>
          </p:cNvPicPr>
          <p:nvPr/>
        </p:nvPicPr>
        <p:blipFill>
          <a:blip r:embed="rId3"/>
          <a:srcRect/>
          <a:stretch>
            <a:fillRect/>
          </a:stretch>
        </p:blipFill>
        <p:spPr bwMode="auto">
          <a:xfrm>
            <a:off x="4211960" y="3861048"/>
            <a:ext cx="4249737" cy="2566987"/>
          </a:xfrm>
          <a:prstGeom prst="rect">
            <a:avLst/>
          </a:prstGeom>
          <a:noFill/>
          <a:ln>
            <a:noFill/>
          </a:ln>
          <a:effectLst>
            <a:outerShdw blurRad="50800" dist="38100" dir="2700000" algn="tl" rotWithShape="0">
              <a:prstClr val="black">
                <a:alpha val="40000"/>
              </a:prstClr>
            </a:outerShdw>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64789577"/>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idx="4294967295"/>
          </p:nvPr>
        </p:nvSpPr>
        <p:spPr>
          <a:xfrm>
            <a:off x="0" y="42863"/>
            <a:ext cx="7127875" cy="1154112"/>
          </a:xfrm>
        </p:spPr>
        <p:txBody>
          <a:bodyPr>
            <a:normAutofit/>
          </a:bodyPr>
          <a:lstStyle/>
          <a:p>
            <a:r>
              <a:rPr lang="pt-BR" dirty="0"/>
              <a:t>Modelagem Dimensional - Complementos</a:t>
            </a:r>
          </a:p>
        </p:txBody>
      </p:sp>
      <p:sp>
        <p:nvSpPr>
          <p:cNvPr id="109571" name="Rectangle 3"/>
          <p:cNvSpPr>
            <a:spLocks noGrp="1" noChangeArrowheads="1"/>
          </p:cNvSpPr>
          <p:nvPr>
            <p:ph type="body" idx="4294967295"/>
          </p:nvPr>
        </p:nvSpPr>
        <p:spPr>
          <a:xfrm>
            <a:off x="0" y="1600200"/>
            <a:ext cx="8229600" cy="4525963"/>
          </a:xfrm>
        </p:spPr>
        <p:txBody>
          <a:bodyPr>
            <a:normAutofit fontScale="85000" lnSpcReduction="10000"/>
          </a:bodyPr>
          <a:lstStyle/>
          <a:p>
            <a:pPr marL="285750" indent="-285750">
              <a:buFont typeface="Wingdings" pitchFamily="2" charset="2"/>
              <a:buNone/>
            </a:pPr>
            <a:r>
              <a:rPr lang="pt-BR" b="1" dirty="0"/>
              <a:t>“Candidatura a ser fato e dimensão”</a:t>
            </a:r>
          </a:p>
          <a:p>
            <a:pPr marL="285750" indent="-285750"/>
            <a:r>
              <a:rPr lang="pt-BR" dirty="0"/>
              <a:t>Conceitualmente, as tabelas do modelo transacional que se originam de </a:t>
            </a:r>
            <a:r>
              <a:rPr lang="pt-BR" b="1" dirty="0"/>
              <a:t>entidades fracas</a:t>
            </a:r>
            <a:r>
              <a:rPr lang="pt-BR" dirty="0"/>
              <a:t>, geralmente são </a:t>
            </a:r>
            <a:r>
              <a:rPr lang="pt-BR" b="1" dirty="0"/>
              <a:t>candidatas</a:t>
            </a:r>
            <a:r>
              <a:rPr lang="pt-BR" dirty="0"/>
              <a:t> naturais a serem os </a:t>
            </a:r>
            <a:r>
              <a:rPr lang="pt-BR" b="1" dirty="0"/>
              <a:t>fatos </a:t>
            </a:r>
            <a:r>
              <a:rPr lang="pt-BR" dirty="0"/>
              <a:t>no modelo analítico.</a:t>
            </a:r>
            <a:endParaRPr lang="pt-BR" b="1" dirty="0"/>
          </a:p>
          <a:p>
            <a:pPr marL="285750" indent="-285750"/>
            <a:r>
              <a:rPr lang="pt-BR" dirty="0"/>
              <a:t>Já os </a:t>
            </a:r>
            <a:r>
              <a:rPr lang="pt-BR" b="1" dirty="0"/>
              <a:t>filtros</a:t>
            </a:r>
            <a:r>
              <a:rPr lang="pt-BR" dirty="0"/>
              <a:t> que os usuários usam no seu dia-a-dia operacional, são candidatos naturais a se transformarem em </a:t>
            </a:r>
            <a:r>
              <a:rPr lang="pt-BR" b="1" dirty="0"/>
              <a:t>dimensões </a:t>
            </a:r>
            <a:r>
              <a:rPr lang="pt-BR" dirty="0"/>
              <a:t>no modelo analítico.</a:t>
            </a:r>
          </a:p>
          <a:p>
            <a:pPr marL="285750" indent="-285750"/>
            <a:r>
              <a:rPr lang="pt-BR" dirty="0"/>
              <a:t>As </a:t>
            </a:r>
            <a:r>
              <a:rPr lang="pt-BR" b="1" dirty="0"/>
              <a:t>medidas</a:t>
            </a:r>
            <a:r>
              <a:rPr lang="pt-BR" dirty="0"/>
              <a:t>, por sua vez, tendem também a se originar das tabelas que se originaram das entidades fracas.</a:t>
            </a:r>
          </a:p>
        </p:txBody>
      </p:sp>
      <p:pic>
        <p:nvPicPr>
          <p:cNvPr id="1026" name="Picture 2"/>
          <p:cNvPicPr>
            <a:picLocks noChangeAspect="1" noChangeArrowheads="1"/>
          </p:cNvPicPr>
          <p:nvPr/>
        </p:nvPicPr>
        <p:blipFill>
          <a:blip r:embed="rId2" cstate="print"/>
          <a:srcRect/>
          <a:stretch>
            <a:fillRect/>
          </a:stretch>
        </p:blipFill>
        <p:spPr bwMode="auto">
          <a:xfrm>
            <a:off x="6467371" y="5733256"/>
            <a:ext cx="1321008" cy="1124744"/>
          </a:xfrm>
          <a:prstGeom prst="rect">
            <a:avLst/>
          </a:prstGeom>
          <a:noFill/>
          <a:ln w="9525">
            <a:noFill/>
            <a:miter lim="800000"/>
            <a:headEnd/>
            <a:tailEnd/>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Rectangle 2"/>
          <p:cNvSpPr>
            <a:spLocks noChangeArrowheads="1"/>
          </p:cNvSpPr>
          <p:nvPr/>
        </p:nvSpPr>
        <p:spPr bwMode="blackWhite">
          <a:xfrm>
            <a:off x="661988" y="1336675"/>
            <a:ext cx="7615237" cy="1895475"/>
          </a:xfrm>
          <a:prstGeom prst="rect">
            <a:avLst/>
          </a:prstGeom>
          <a:solidFill>
            <a:srgbClr val="99CCFF"/>
          </a:solidFill>
          <a:ln w="25400">
            <a:solidFill>
              <a:schemeClr val="bg2"/>
            </a:solidFill>
            <a:miter lim="800000"/>
            <a:headEnd type="none" w="sm" len="sm"/>
            <a:tailEnd type="none" w="sm" len="sm"/>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01731" name="AutoShape 3"/>
          <p:cNvSpPr>
            <a:spLocks noChangeArrowheads="1"/>
          </p:cNvSpPr>
          <p:nvPr/>
        </p:nvSpPr>
        <p:spPr bwMode="auto">
          <a:xfrm>
            <a:off x="794885" y="1289496"/>
            <a:ext cx="962025" cy="1995488"/>
          </a:xfrm>
          <a:prstGeom prst="roundRect">
            <a:avLst>
              <a:gd name="adj" fmla="val 12361"/>
            </a:avLst>
          </a:prstGeom>
          <a:noFill/>
          <a:ln w="25400">
            <a:solidFill>
              <a:srgbClr val="FF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01732" name="Line 4"/>
          <p:cNvSpPr>
            <a:spLocks noChangeShapeType="1"/>
          </p:cNvSpPr>
          <p:nvPr/>
        </p:nvSpPr>
        <p:spPr bwMode="auto">
          <a:xfrm>
            <a:off x="654050" y="1928813"/>
            <a:ext cx="7615238" cy="0"/>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733" name="Line 5"/>
          <p:cNvSpPr>
            <a:spLocks noChangeShapeType="1"/>
          </p:cNvSpPr>
          <p:nvPr/>
        </p:nvSpPr>
        <p:spPr bwMode="auto">
          <a:xfrm>
            <a:off x="652463" y="1584325"/>
            <a:ext cx="7615237" cy="0"/>
          </a:xfrm>
          <a:prstGeom prst="line">
            <a:avLst/>
          </a:prstGeom>
          <a:noFill/>
          <a:ln w="381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734" name="Line 6"/>
          <p:cNvSpPr>
            <a:spLocks noChangeShapeType="1"/>
          </p:cNvSpPr>
          <p:nvPr/>
        </p:nvSpPr>
        <p:spPr bwMode="auto">
          <a:xfrm>
            <a:off x="654050" y="2355850"/>
            <a:ext cx="7615238" cy="0"/>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735" name="Line 7"/>
          <p:cNvSpPr>
            <a:spLocks noChangeShapeType="1"/>
          </p:cNvSpPr>
          <p:nvPr/>
        </p:nvSpPr>
        <p:spPr bwMode="auto">
          <a:xfrm>
            <a:off x="654050" y="2795588"/>
            <a:ext cx="7615238" cy="0"/>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736" name="Line 8"/>
          <p:cNvSpPr>
            <a:spLocks noChangeShapeType="1"/>
          </p:cNvSpPr>
          <p:nvPr/>
        </p:nvSpPr>
        <p:spPr bwMode="auto">
          <a:xfrm>
            <a:off x="1824038" y="1336675"/>
            <a:ext cx="0" cy="1906588"/>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737" name="Line 9"/>
          <p:cNvSpPr>
            <a:spLocks noChangeShapeType="1"/>
          </p:cNvSpPr>
          <p:nvPr/>
        </p:nvSpPr>
        <p:spPr bwMode="auto">
          <a:xfrm>
            <a:off x="3590925" y="1336675"/>
            <a:ext cx="0" cy="1906588"/>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738" name="Line 10"/>
          <p:cNvSpPr>
            <a:spLocks noChangeShapeType="1"/>
          </p:cNvSpPr>
          <p:nvPr/>
        </p:nvSpPr>
        <p:spPr bwMode="auto">
          <a:xfrm>
            <a:off x="5441950" y="1336675"/>
            <a:ext cx="0" cy="1906588"/>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739" name="Line 11"/>
          <p:cNvSpPr>
            <a:spLocks noChangeShapeType="1"/>
          </p:cNvSpPr>
          <p:nvPr/>
        </p:nvSpPr>
        <p:spPr bwMode="auto">
          <a:xfrm>
            <a:off x="6575425" y="1336675"/>
            <a:ext cx="0" cy="1906588"/>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740" name="Rectangle 12"/>
          <p:cNvSpPr>
            <a:spLocks noChangeArrowheads="1"/>
          </p:cNvSpPr>
          <p:nvPr/>
        </p:nvSpPr>
        <p:spPr bwMode="blackWhite">
          <a:xfrm>
            <a:off x="679450" y="3810000"/>
            <a:ext cx="7615238" cy="1895475"/>
          </a:xfrm>
          <a:prstGeom prst="rect">
            <a:avLst/>
          </a:prstGeom>
          <a:solidFill>
            <a:srgbClr val="99CCFF"/>
          </a:solidFill>
          <a:ln w="25400">
            <a:solidFill>
              <a:schemeClr val="bg2"/>
            </a:solidFill>
            <a:miter lim="800000"/>
            <a:headEnd type="none" w="sm" len="sm"/>
            <a:tailEnd type="none" w="sm" len="sm"/>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01741" name="Rectangle 13"/>
          <p:cNvSpPr>
            <a:spLocks noGrp="1" noChangeArrowheads="1"/>
          </p:cNvSpPr>
          <p:nvPr>
            <p:ph type="title" idx="4294967295"/>
          </p:nvPr>
        </p:nvSpPr>
        <p:spPr>
          <a:xfrm>
            <a:off x="446856" y="-8717"/>
            <a:ext cx="8229600" cy="1143000"/>
          </a:xfrm>
          <a:noFill/>
          <a:ln/>
        </p:spPr>
        <p:txBody>
          <a:bodyPr/>
          <a:lstStyle/>
          <a:p>
            <a:r>
              <a:rPr lang="en-US" altLang="en-US" dirty="0" err="1"/>
              <a:t>Exemplos</a:t>
            </a:r>
            <a:r>
              <a:rPr lang="en-US" altLang="en-US" dirty="0"/>
              <a:t> de Surrogate Keys</a:t>
            </a:r>
          </a:p>
        </p:txBody>
      </p:sp>
      <p:sp>
        <p:nvSpPr>
          <p:cNvPr id="201742" name="Rectangle 14"/>
          <p:cNvSpPr>
            <a:spLocks noChangeArrowheads="1"/>
          </p:cNvSpPr>
          <p:nvPr/>
        </p:nvSpPr>
        <p:spPr bwMode="auto">
          <a:xfrm>
            <a:off x="966788" y="1338263"/>
            <a:ext cx="638175" cy="21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400">
                <a:solidFill>
                  <a:srgbClr val="000000"/>
                </a:solidFill>
                <a:latin typeface="Courier New" panose="02070309020205020404" pitchFamily="49" charset="0"/>
              </a:rPr>
              <a:t>Emp_FK</a:t>
            </a:r>
            <a:endParaRPr lang="en-US" altLang="en-US" sz="1800">
              <a:solidFill>
                <a:schemeClr val="bg1"/>
              </a:solidFill>
              <a:latin typeface="Courier New" panose="02070309020205020404" pitchFamily="49" charset="0"/>
            </a:endParaRPr>
          </a:p>
        </p:txBody>
      </p:sp>
      <p:sp>
        <p:nvSpPr>
          <p:cNvPr id="201743" name="Rectangle 15"/>
          <p:cNvSpPr>
            <a:spLocks noChangeArrowheads="1"/>
          </p:cNvSpPr>
          <p:nvPr/>
        </p:nvSpPr>
        <p:spPr bwMode="auto">
          <a:xfrm>
            <a:off x="1993900" y="1338263"/>
            <a:ext cx="1489075" cy="21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400">
                <a:solidFill>
                  <a:srgbClr val="000000"/>
                </a:solidFill>
                <a:latin typeface="Courier New" panose="02070309020205020404" pitchFamily="49" charset="0"/>
              </a:rPr>
              <a:t>Salesperson_ID</a:t>
            </a:r>
            <a:endParaRPr lang="en-US" altLang="en-US" sz="1800">
              <a:solidFill>
                <a:schemeClr val="bg1"/>
              </a:solidFill>
              <a:latin typeface="Courier New" panose="02070309020205020404" pitchFamily="49" charset="0"/>
            </a:endParaRPr>
          </a:p>
        </p:txBody>
      </p:sp>
      <p:sp>
        <p:nvSpPr>
          <p:cNvPr id="201744" name="Rectangle 16"/>
          <p:cNvSpPr>
            <a:spLocks noChangeArrowheads="1"/>
          </p:cNvSpPr>
          <p:nvPr/>
        </p:nvSpPr>
        <p:spPr bwMode="auto">
          <a:xfrm>
            <a:off x="3697288" y="1338263"/>
            <a:ext cx="1701800" cy="21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400">
                <a:solidFill>
                  <a:srgbClr val="000000"/>
                </a:solidFill>
                <a:latin typeface="Courier New" panose="02070309020205020404" pitchFamily="49" charset="0"/>
              </a:rPr>
              <a:t>Salesperson_Name</a:t>
            </a:r>
            <a:endParaRPr lang="en-US" altLang="en-US" sz="1800">
              <a:solidFill>
                <a:schemeClr val="bg1"/>
              </a:solidFill>
              <a:latin typeface="Courier New" panose="02070309020205020404" pitchFamily="49" charset="0"/>
            </a:endParaRPr>
          </a:p>
        </p:txBody>
      </p:sp>
      <p:sp>
        <p:nvSpPr>
          <p:cNvPr id="201745" name="Rectangle 17"/>
          <p:cNvSpPr>
            <a:spLocks noChangeArrowheads="1"/>
          </p:cNvSpPr>
          <p:nvPr/>
        </p:nvSpPr>
        <p:spPr bwMode="auto">
          <a:xfrm>
            <a:off x="5489575" y="1338263"/>
            <a:ext cx="1063625" cy="21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400">
                <a:solidFill>
                  <a:srgbClr val="000000"/>
                </a:solidFill>
                <a:latin typeface="Courier New" panose="02070309020205020404" pitchFamily="49" charset="0"/>
              </a:rPr>
              <a:t>Manager_ID</a:t>
            </a:r>
            <a:endParaRPr lang="en-US" altLang="en-US" sz="1800">
              <a:solidFill>
                <a:schemeClr val="bg1"/>
              </a:solidFill>
              <a:latin typeface="Courier New" panose="02070309020205020404" pitchFamily="49" charset="0"/>
            </a:endParaRPr>
          </a:p>
        </p:txBody>
      </p:sp>
      <p:sp>
        <p:nvSpPr>
          <p:cNvPr id="201746" name="Rectangle 18"/>
          <p:cNvSpPr>
            <a:spLocks noChangeArrowheads="1"/>
          </p:cNvSpPr>
          <p:nvPr/>
        </p:nvSpPr>
        <p:spPr bwMode="auto">
          <a:xfrm>
            <a:off x="6629400" y="1338263"/>
            <a:ext cx="1595438" cy="21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400">
                <a:solidFill>
                  <a:srgbClr val="000000"/>
                </a:solidFill>
                <a:latin typeface="Courier New" panose="02070309020205020404" pitchFamily="49" charset="0"/>
              </a:rPr>
              <a:t>Emp_Change_Date</a:t>
            </a:r>
            <a:endParaRPr lang="en-US" altLang="en-US" sz="1800">
              <a:solidFill>
                <a:schemeClr val="bg1"/>
              </a:solidFill>
              <a:latin typeface="Courier New" panose="02070309020205020404" pitchFamily="49" charset="0"/>
            </a:endParaRPr>
          </a:p>
        </p:txBody>
      </p:sp>
      <p:grpSp>
        <p:nvGrpSpPr>
          <p:cNvPr id="201747" name="Group 19"/>
          <p:cNvGrpSpPr>
            <a:grpSpLocks/>
          </p:cNvGrpSpPr>
          <p:nvPr/>
        </p:nvGrpSpPr>
        <p:grpSpPr bwMode="auto">
          <a:xfrm>
            <a:off x="1227138" y="1614488"/>
            <a:ext cx="6642100" cy="274637"/>
            <a:chOff x="773" y="1017"/>
            <a:chExt cx="4184" cy="173"/>
          </a:xfrm>
        </p:grpSpPr>
        <p:sp>
          <p:nvSpPr>
            <p:cNvPr id="201748" name="Rectangle 20"/>
            <p:cNvSpPr>
              <a:spLocks noChangeArrowheads="1"/>
            </p:cNvSpPr>
            <p:nvPr/>
          </p:nvSpPr>
          <p:spPr bwMode="auto">
            <a:xfrm>
              <a:off x="773" y="1017"/>
              <a:ext cx="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1</a:t>
              </a:r>
              <a:endParaRPr lang="en-US" altLang="en-US" sz="1800">
                <a:solidFill>
                  <a:schemeClr val="bg1"/>
                </a:solidFill>
                <a:latin typeface="Arial" panose="020B0604020202020204" pitchFamily="34" charset="0"/>
              </a:endParaRPr>
            </a:p>
          </p:txBody>
        </p:sp>
        <p:sp>
          <p:nvSpPr>
            <p:cNvPr id="201749" name="Rectangle 21"/>
            <p:cNvSpPr>
              <a:spLocks noChangeArrowheads="1"/>
            </p:cNvSpPr>
            <p:nvPr/>
          </p:nvSpPr>
          <p:spPr bwMode="auto">
            <a:xfrm>
              <a:off x="1685" y="1017"/>
              <a:ext cx="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1</a:t>
              </a:r>
              <a:endParaRPr lang="en-US" altLang="en-US" sz="1800">
                <a:solidFill>
                  <a:schemeClr val="bg1"/>
                </a:solidFill>
                <a:latin typeface="Arial" panose="020B0604020202020204" pitchFamily="34" charset="0"/>
              </a:endParaRPr>
            </a:p>
          </p:txBody>
        </p:sp>
        <p:sp>
          <p:nvSpPr>
            <p:cNvPr id="201750" name="Rectangle 22"/>
            <p:cNvSpPr>
              <a:spLocks noChangeArrowheads="1"/>
            </p:cNvSpPr>
            <p:nvPr/>
          </p:nvSpPr>
          <p:spPr bwMode="auto">
            <a:xfrm>
              <a:off x="2668" y="1017"/>
              <a:ext cx="40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Smith</a:t>
              </a:r>
              <a:endParaRPr lang="en-US" altLang="en-US" sz="1800">
                <a:solidFill>
                  <a:schemeClr val="bg1"/>
                </a:solidFill>
                <a:latin typeface="Arial" panose="020B0604020202020204" pitchFamily="34" charset="0"/>
              </a:endParaRPr>
            </a:p>
          </p:txBody>
        </p:sp>
        <p:sp>
          <p:nvSpPr>
            <p:cNvPr id="201751" name="Rectangle 23"/>
            <p:cNvSpPr>
              <a:spLocks noChangeArrowheads="1"/>
            </p:cNvSpPr>
            <p:nvPr/>
          </p:nvSpPr>
          <p:spPr bwMode="auto">
            <a:xfrm>
              <a:off x="3676" y="1017"/>
              <a:ext cx="24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200</a:t>
              </a:r>
              <a:endParaRPr lang="en-US" altLang="en-US" sz="1800">
                <a:solidFill>
                  <a:schemeClr val="bg1"/>
                </a:solidFill>
                <a:latin typeface="Arial" panose="020B0604020202020204" pitchFamily="34" charset="0"/>
              </a:endParaRPr>
            </a:p>
          </p:txBody>
        </p:sp>
        <p:sp>
          <p:nvSpPr>
            <p:cNvPr id="201752" name="Rectangle 24"/>
            <p:cNvSpPr>
              <a:spLocks noChangeArrowheads="1"/>
            </p:cNvSpPr>
            <p:nvPr/>
          </p:nvSpPr>
          <p:spPr bwMode="auto">
            <a:xfrm>
              <a:off x="4477" y="1017"/>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030199</a:t>
              </a:r>
              <a:endParaRPr lang="en-US" altLang="en-US" sz="1800">
                <a:solidFill>
                  <a:schemeClr val="bg1"/>
                </a:solidFill>
                <a:latin typeface="Arial" panose="020B0604020202020204" pitchFamily="34" charset="0"/>
              </a:endParaRPr>
            </a:p>
          </p:txBody>
        </p:sp>
      </p:grpSp>
      <p:grpSp>
        <p:nvGrpSpPr>
          <p:cNvPr id="201753" name="Group 25"/>
          <p:cNvGrpSpPr>
            <a:grpSpLocks/>
          </p:cNvGrpSpPr>
          <p:nvPr/>
        </p:nvGrpSpPr>
        <p:grpSpPr bwMode="auto">
          <a:xfrm>
            <a:off x="1227138" y="2038350"/>
            <a:ext cx="6642100" cy="274638"/>
            <a:chOff x="773" y="1225"/>
            <a:chExt cx="4184" cy="173"/>
          </a:xfrm>
        </p:grpSpPr>
        <p:sp>
          <p:nvSpPr>
            <p:cNvPr id="201754" name="Rectangle 26"/>
            <p:cNvSpPr>
              <a:spLocks noChangeArrowheads="1"/>
            </p:cNvSpPr>
            <p:nvPr/>
          </p:nvSpPr>
          <p:spPr bwMode="auto">
            <a:xfrm>
              <a:off x="773" y="1225"/>
              <a:ext cx="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2</a:t>
              </a:r>
              <a:endParaRPr lang="en-US" altLang="en-US" sz="1800">
                <a:solidFill>
                  <a:schemeClr val="bg1"/>
                </a:solidFill>
                <a:latin typeface="Arial" panose="020B0604020202020204" pitchFamily="34" charset="0"/>
              </a:endParaRPr>
            </a:p>
          </p:txBody>
        </p:sp>
        <p:sp>
          <p:nvSpPr>
            <p:cNvPr id="201755" name="Rectangle 27"/>
            <p:cNvSpPr>
              <a:spLocks noChangeArrowheads="1"/>
            </p:cNvSpPr>
            <p:nvPr/>
          </p:nvSpPr>
          <p:spPr bwMode="auto">
            <a:xfrm>
              <a:off x="1685" y="1225"/>
              <a:ext cx="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2</a:t>
              </a:r>
              <a:endParaRPr lang="en-US" altLang="en-US" sz="1800">
                <a:solidFill>
                  <a:schemeClr val="bg1"/>
                </a:solidFill>
                <a:latin typeface="Arial" panose="020B0604020202020204" pitchFamily="34" charset="0"/>
              </a:endParaRPr>
            </a:p>
          </p:txBody>
        </p:sp>
        <p:sp>
          <p:nvSpPr>
            <p:cNvPr id="201756" name="Rectangle 28"/>
            <p:cNvSpPr>
              <a:spLocks noChangeArrowheads="1"/>
            </p:cNvSpPr>
            <p:nvPr/>
          </p:nvSpPr>
          <p:spPr bwMode="auto">
            <a:xfrm>
              <a:off x="2657" y="1225"/>
              <a:ext cx="416"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Jones</a:t>
              </a:r>
              <a:endParaRPr lang="en-US" altLang="en-US" sz="1800">
                <a:solidFill>
                  <a:schemeClr val="bg1"/>
                </a:solidFill>
                <a:latin typeface="Arial" panose="020B0604020202020204" pitchFamily="34" charset="0"/>
              </a:endParaRPr>
            </a:p>
          </p:txBody>
        </p:sp>
        <p:sp>
          <p:nvSpPr>
            <p:cNvPr id="201757" name="Rectangle 29"/>
            <p:cNvSpPr>
              <a:spLocks noChangeArrowheads="1"/>
            </p:cNvSpPr>
            <p:nvPr/>
          </p:nvSpPr>
          <p:spPr bwMode="auto">
            <a:xfrm>
              <a:off x="3676" y="1225"/>
              <a:ext cx="24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300</a:t>
              </a:r>
              <a:endParaRPr lang="en-US" altLang="en-US" sz="1800">
                <a:solidFill>
                  <a:schemeClr val="bg1"/>
                </a:solidFill>
                <a:latin typeface="Arial" panose="020B0604020202020204" pitchFamily="34" charset="0"/>
              </a:endParaRPr>
            </a:p>
          </p:txBody>
        </p:sp>
        <p:sp>
          <p:nvSpPr>
            <p:cNvPr id="201758" name="Rectangle 30"/>
            <p:cNvSpPr>
              <a:spLocks noChangeArrowheads="1"/>
            </p:cNvSpPr>
            <p:nvPr/>
          </p:nvSpPr>
          <p:spPr bwMode="auto">
            <a:xfrm>
              <a:off x="4477" y="1225"/>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050599</a:t>
              </a:r>
              <a:endParaRPr lang="en-US" altLang="en-US" sz="1800">
                <a:solidFill>
                  <a:schemeClr val="bg1"/>
                </a:solidFill>
                <a:latin typeface="Arial" panose="020B0604020202020204" pitchFamily="34" charset="0"/>
              </a:endParaRPr>
            </a:p>
          </p:txBody>
        </p:sp>
      </p:grpSp>
      <p:grpSp>
        <p:nvGrpSpPr>
          <p:cNvPr id="201759" name="Group 31"/>
          <p:cNvGrpSpPr>
            <a:grpSpLocks/>
          </p:cNvGrpSpPr>
          <p:nvPr/>
        </p:nvGrpSpPr>
        <p:grpSpPr bwMode="auto">
          <a:xfrm>
            <a:off x="1227138" y="2463800"/>
            <a:ext cx="6642100" cy="274638"/>
            <a:chOff x="773" y="1538"/>
            <a:chExt cx="4184" cy="173"/>
          </a:xfrm>
        </p:grpSpPr>
        <p:sp>
          <p:nvSpPr>
            <p:cNvPr id="201760" name="Rectangle 32"/>
            <p:cNvSpPr>
              <a:spLocks noChangeArrowheads="1"/>
            </p:cNvSpPr>
            <p:nvPr/>
          </p:nvSpPr>
          <p:spPr bwMode="auto">
            <a:xfrm>
              <a:off x="773" y="1538"/>
              <a:ext cx="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3</a:t>
              </a:r>
              <a:endParaRPr lang="en-US" altLang="en-US" sz="1800">
                <a:solidFill>
                  <a:schemeClr val="bg1"/>
                </a:solidFill>
                <a:latin typeface="Arial" panose="020B0604020202020204" pitchFamily="34" charset="0"/>
              </a:endParaRPr>
            </a:p>
          </p:txBody>
        </p:sp>
        <p:sp>
          <p:nvSpPr>
            <p:cNvPr id="201761" name="Rectangle 33"/>
            <p:cNvSpPr>
              <a:spLocks noChangeArrowheads="1"/>
            </p:cNvSpPr>
            <p:nvPr/>
          </p:nvSpPr>
          <p:spPr bwMode="auto">
            <a:xfrm>
              <a:off x="1685" y="1538"/>
              <a:ext cx="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3</a:t>
              </a:r>
              <a:endParaRPr lang="en-US" altLang="en-US" sz="1800">
                <a:solidFill>
                  <a:schemeClr val="bg1"/>
                </a:solidFill>
                <a:latin typeface="Arial" panose="020B0604020202020204" pitchFamily="34" charset="0"/>
              </a:endParaRPr>
            </a:p>
          </p:txBody>
        </p:sp>
        <p:sp>
          <p:nvSpPr>
            <p:cNvPr id="201762" name="Rectangle 34"/>
            <p:cNvSpPr>
              <a:spLocks noChangeArrowheads="1"/>
            </p:cNvSpPr>
            <p:nvPr/>
          </p:nvSpPr>
          <p:spPr bwMode="auto">
            <a:xfrm>
              <a:off x="2628" y="1538"/>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Harvey</a:t>
              </a:r>
              <a:endParaRPr lang="en-US" altLang="en-US" sz="1800">
                <a:solidFill>
                  <a:schemeClr val="bg1"/>
                </a:solidFill>
                <a:latin typeface="Arial" panose="020B0604020202020204" pitchFamily="34" charset="0"/>
              </a:endParaRPr>
            </a:p>
          </p:txBody>
        </p:sp>
        <p:sp>
          <p:nvSpPr>
            <p:cNvPr id="201763" name="Rectangle 35"/>
            <p:cNvSpPr>
              <a:spLocks noChangeArrowheads="1"/>
            </p:cNvSpPr>
            <p:nvPr/>
          </p:nvSpPr>
          <p:spPr bwMode="auto">
            <a:xfrm>
              <a:off x="3676" y="1538"/>
              <a:ext cx="24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300</a:t>
              </a:r>
              <a:endParaRPr lang="en-US" altLang="en-US" sz="1800">
                <a:solidFill>
                  <a:schemeClr val="bg1"/>
                </a:solidFill>
                <a:latin typeface="Arial" panose="020B0604020202020204" pitchFamily="34" charset="0"/>
              </a:endParaRPr>
            </a:p>
          </p:txBody>
        </p:sp>
        <p:sp>
          <p:nvSpPr>
            <p:cNvPr id="201764" name="Rectangle 36"/>
            <p:cNvSpPr>
              <a:spLocks noChangeArrowheads="1"/>
            </p:cNvSpPr>
            <p:nvPr/>
          </p:nvSpPr>
          <p:spPr bwMode="auto">
            <a:xfrm>
              <a:off x="4477" y="1538"/>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060599</a:t>
              </a:r>
              <a:endParaRPr lang="en-US" altLang="en-US" sz="1800">
                <a:solidFill>
                  <a:schemeClr val="bg1"/>
                </a:solidFill>
                <a:latin typeface="Arial" panose="020B0604020202020204" pitchFamily="34" charset="0"/>
              </a:endParaRPr>
            </a:p>
          </p:txBody>
        </p:sp>
      </p:grpSp>
      <p:grpSp>
        <p:nvGrpSpPr>
          <p:cNvPr id="201765" name="Group 37"/>
          <p:cNvGrpSpPr>
            <a:grpSpLocks/>
          </p:cNvGrpSpPr>
          <p:nvPr/>
        </p:nvGrpSpPr>
        <p:grpSpPr bwMode="auto">
          <a:xfrm>
            <a:off x="1158875" y="2889250"/>
            <a:ext cx="6710363" cy="274638"/>
            <a:chOff x="730" y="1746"/>
            <a:chExt cx="4227" cy="173"/>
          </a:xfrm>
        </p:grpSpPr>
        <p:sp>
          <p:nvSpPr>
            <p:cNvPr id="201766" name="Rectangle 38"/>
            <p:cNvSpPr>
              <a:spLocks noChangeArrowheads="1"/>
            </p:cNvSpPr>
            <p:nvPr/>
          </p:nvSpPr>
          <p:spPr bwMode="auto">
            <a:xfrm>
              <a:off x="730" y="1746"/>
              <a:ext cx="16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22</a:t>
              </a:r>
              <a:endParaRPr lang="en-US" altLang="en-US" sz="1800">
                <a:solidFill>
                  <a:schemeClr val="bg1"/>
                </a:solidFill>
                <a:latin typeface="Arial" panose="020B0604020202020204" pitchFamily="34" charset="0"/>
              </a:endParaRPr>
            </a:p>
          </p:txBody>
        </p:sp>
        <p:sp>
          <p:nvSpPr>
            <p:cNvPr id="201767" name="Rectangle 39"/>
            <p:cNvSpPr>
              <a:spLocks noChangeArrowheads="1"/>
            </p:cNvSpPr>
            <p:nvPr/>
          </p:nvSpPr>
          <p:spPr bwMode="auto">
            <a:xfrm>
              <a:off x="1685" y="1746"/>
              <a:ext cx="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1</a:t>
              </a:r>
              <a:endParaRPr lang="en-US" altLang="en-US" sz="1800">
                <a:solidFill>
                  <a:schemeClr val="bg1"/>
                </a:solidFill>
                <a:latin typeface="Arial" panose="020B0604020202020204" pitchFamily="34" charset="0"/>
              </a:endParaRPr>
            </a:p>
          </p:txBody>
        </p:sp>
        <p:sp>
          <p:nvSpPr>
            <p:cNvPr id="201768" name="Rectangle 40"/>
            <p:cNvSpPr>
              <a:spLocks noChangeArrowheads="1"/>
            </p:cNvSpPr>
            <p:nvPr/>
          </p:nvSpPr>
          <p:spPr bwMode="auto">
            <a:xfrm>
              <a:off x="2668" y="1746"/>
              <a:ext cx="40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Smith</a:t>
              </a:r>
              <a:endParaRPr lang="en-US" altLang="en-US" sz="1800">
                <a:solidFill>
                  <a:schemeClr val="bg1"/>
                </a:solidFill>
                <a:latin typeface="Arial" panose="020B0604020202020204" pitchFamily="34" charset="0"/>
              </a:endParaRPr>
            </a:p>
          </p:txBody>
        </p:sp>
        <p:sp>
          <p:nvSpPr>
            <p:cNvPr id="201769" name="Rectangle 41"/>
            <p:cNvSpPr>
              <a:spLocks noChangeArrowheads="1"/>
            </p:cNvSpPr>
            <p:nvPr/>
          </p:nvSpPr>
          <p:spPr bwMode="auto">
            <a:xfrm>
              <a:off x="3676" y="1746"/>
              <a:ext cx="24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400</a:t>
              </a:r>
              <a:endParaRPr lang="en-US" altLang="en-US" sz="1800">
                <a:solidFill>
                  <a:schemeClr val="bg1"/>
                </a:solidFill>
                <a:latin typeface="Arial" panose="020B0604020202020204" pitchFamily="34" charset="0"/>
              </a:endParaRPr>
            </a:p>
          </p:txBody>
        </p:sp>
        <p:sp>
          <p:nvSpPr>
            <p:cNvPr id="201770" name="Rectangle 42"/>
            <p:cNvSpPr>
              <a:spLocks noChangeArrowheads="1"/>
            </p:cNvSpPr>
            <p:nvPr/>
          </p:nvSpPr>
          <p:spPr bwMode="auto">
            <a:xfrm>
              <a:off x="4477" y="1746"/>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061001</a:t>
              </a:r>
              <a:endParaRPr lang="en-US" altLang="en-US" sz="1800">
                <a:solidFill>
                  <a:schemeClr val="bg1"/>
                </a:solidFill>
                <a:latin typeface="Arial" panose="020B0604020202020204" pitchFamily="34" charset="0"/>
              </a:endParaRPr>
            </a:p>
          </p:txBody>
        </p:sp>
      </p:grpSp>
      <p:sp>
        <p:nvSpPr>
          <p:cNvPr id="201771" name="Rectangle 43"/>
          <p:cNvSpPr>
            <a:spLocks noChangeArrowheads="1"/>
          </p:cNvSpPr>
          <p:nvPr/>
        </p:nvSpPr>
        <p:spPr bwMode="auto">
          <a:xfrm>
            <a:off x="685800" y="18288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772" name="Rectangle 44"/>
          <p:cNvSpPr>
            <a:spLocks noChangeArrowheads="1"/>
          </p:cNvSpPr>
          <p:nvPr/>
        </p:nvSpPr>
        <p:spPr bwMode="auto">
          <a:xfrm>
            <a:off x="1781175" y="18288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773" name="Rectangle 45"/>
          <p:cNvSpPr>
            <a:spLocks noChangeArrowheads="1"/>
          </p:cNvSpPr>
          <p:nvPr/>
        </p:nvSpPr>
        <p:spPr bwMode="auto">
          <a:xfrm>
            <a:off x="3590925" y="18288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774" name="Rectangle 46"/>
          <p:cNvSpPr>
            <a:spLocks noChangeArrowheads="1"/>
          </p:cNvSpPr>
          <p:nvPr/>
        </p:nvSpPr>
        <p:spPr bwMode="auto">
          <a:xfrm>
            <a:off x="5392738" y="18288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775" name="Rectangle 47"/>
          <p:cNvSpPr>
            <a:spLocks noChangeArrowheads="1"/>
          </p:cNvSpPr>
          <p:nvPr/>
        </p:nvSpPr>
        <p:spPr bwMode="auto">
          <a:xfrm>
            <a:off x="6545263" y="18288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776" name="Rectangle 48"/>
          <p:cNvSpPr>
            <a:spLocks noChangeArrowheads="1"/>
          </p:cNvSpPr>
          <p:nvPr/>
        </p:nvSpPr>
        <p:spPr bwMode="auto">
          <a:xfrm>
            <a:off x="8326438" y="18288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777" name="Rectangle 49"/>
          <p:cNvSpPr>
            <a:spLocks noChangeArrowheads="1"/>
          </p:cNvSpPr>
          <p:nvPr/>
        </p:nvSpPr>
        <p:spPr bwMode="auto">
          <a:xfrm>
            <a:off x="695325" y="2752725"/>
            <a:ext cx="7631113" cy="9525"/>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778" name="Rectangle 50"/>
          <p:cNvSpPr>
            <a:spLocks noChangeArrowheads="1"/>
          </p:cNvSpPr>
          <p:nvPr/>
        </p:nvSpPr>
        <p:spPr bwMode="auto">
          <a:xfrm>
            <a:off x="8335963" y="2295525"/>
            <a:ext cx="9525" cy="9525"/>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779" name="Rectangle 51"/>
          <p:cNvSpPr>
            <a:spLocks noChangeArrowheads="1"/>
          </p:cNvSpPr>
          <p:nvPr/>
        </p:nvSpPr>
        <p:spPr bwMode="auto">
          <a:xfrm>
            <a:off x="8335963" y="2752725"/>
            <a:ext cx="9525" cy="9525"/>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780" name="Rectangle 52"/>
          <p:cNvSpPr>
            <a:spLocks noChangeArrowheads="1"/>
          </p:cNvSpPr>
          <p:nvPr/>
        </p:nvSpPr>
        <p:spPr bwMode="auto">
          <a:xfrm>
            <a:off x="609600" y="3230563"/>
            <a:ext cx="18732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eaLnBrk="0" hangingPunct="0">
              <a:spcBef>
                <a:spcPct val="50000"/>
              </a:spcBef>
            </a:pPr>
            <a:r>
              <a:rPr lang="en-US" altLang="en-US" sz="1800" dirty="0">
                <a:solidFill>
                  <a:srgbClr val="FF0000"/>
                </a:solidFill>
                <a:latin typeface="Arial" panose="020B0604020202020204" pitchFamily="34" charset="0"/>
              </a:rPr>
              <a:t>Surrogate Keys</a:t>
            </a:r>
          </a:p>
        </p:txBody>
      </p:sp>
      <p:sp>
        <p:nvSpPr>
          <p:cNvPr id="201781" name="Rectangle 53"/>
          <p:cNvSpPr>
            <a:spLocks noChangeArrowheads="1"/>
          </p:cNvSpPr>
          <p:nvPr/>
        </p:nvSpPr>
        <p:spPr bwMode="auto">
          <a:xfrm>
            <a:off x="685800" y="3810000"/>
            <a:ext cx="7620000" cy="9525"/>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782" name="Rectangle 54"/>
          <p:cNvSpPr>
            <a:spLocks noChangeArrowheads="1"/>
          </p:cNvSpPr>
          <p:nvPr/>
        </p:nvSpPr>
        <p:spPr bwMode="auto">
          <a:xfrm>
            <a:off x="914400" y="3829050"/>
            <a:ext cx="744538" cy="21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400">
                <a:solidFill>
                  <a:srgbClr val="000000"/>
                </a:solidFill>
                <a:latin typeface="Courier New" panose="02070309020205020404" pitchFamily="49" charset="0"/>
              </a:rPr>
              <a:t>Prod_FK</a:t>
            </a:r>
            <a:endParaRPr lang="en-US" altLang="en-US" sz="1800">
              <a:solidFill>
                <a:schemeClr val="bg1"/>
              </a:solidFill>
              <a:latin typeface="Courier New" panose="02070309020205020404" pitchFamily="49" charset="0"/>
            </a:endParaRPr>
          </a:p>
        </p:txBody>
      </p:sp>
      <p:sp>
        <p:nvSpPr>
          <p:cNvPr id="201783" name="Rectangle 55"/>
          <p:cNvSpPr>
            <a:spLocks noChangeArrowheads="1"/>
          </p:cNvSpPr>
          <p:nvPr/>
        </p:nvSpPr>
        <p:spPr bwMode="auto">
          <a:xfrm>
            <a:off x="1914525" y="3829050"/>
            <a:ext cx="744538" cy="21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400">
                <a:solidFill>
                  <a:srgbClr val="000000"/>
                </a:solidFill>
                <a:latin typeface="Courier New" panose="02070309020205020404" pitchFamily="49" charset="0"/>
              </a:rPr>
              <a:t>Prod_ID</a:t>
            </a:r>
            <a:endParaRPr lang="en-US" altLang="en-US" sz="1800">
              <a:solidFill>
                <a:schemeClr val="bg1"/>
              </a:solidFill>
              <a:latin typeface="Courier New" panose="02070309020205020404" pitchFamily="49" charset="0"/>
            </a:endParaRPr>
          </a:p>
        </p:txBody>
      </p:sp>
      <p:sp>
        <p:nvSpPr>
          <p:cNvPr id="201784" name="Rectangle 56"/>
          <p:cNvSpPr>
            <a:spLocks noChangeArrowheads="1"/>
          </p:cNvSpPr>
          <p:nvPr/>
        </p:nvSpPr>
        <p:spPr bwMode="auto">
          <a:xfrm>
            <a:off x="2809875" y="3829050"/>
            <a:ext cx="957263" cy="21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400">
                <a:solidFill>
                  <a:srgbClr val="000000"/>
                </a:solidFill>
                <a:latin typeface="Courier New" panose="02070309020205020404" pitchFamily="49" charset="0"/>
              </a:rPr>
              <a:t>Prod_Name</a:t>
            </a:r>
            <a:endParaRPr lang="en-US" altLang="en-US" sz="1800">
              <a:solidFill>
                <a:schemeClr val="bg1"/>
              </a:solidFill>
              <a:latin typeface="Courier New" panose="02070309020205020404" pitchFamily="49" charset="0"/>
            </a:endParaRPr>
          </a:p>
        </p:txBody>
      </p:sp>
      <p:sp>
        <p:nvSpPr>
          <p:cNvPr id="201785" name="Rectangle 57"/>
          <p:cNvSpPr>
            <a:spLocks noChangeArrowheads="1"/>
          </p:cNvSpPr>
          <p:nvPr/>
        </p:nvSpPr>
        <p:spPr bwMode="auto">
          <a:xfrm>
            <a:off x="3913188" y="3829050"/>
            <a:ext cx="1382712" cy="21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400">
                <a:solidFill>
                  <a:srgbClr val="000000"/>
                </a:solidFill>
                <a:latin typeface="Courier New" panose="02070309020205020404" pitchFamily="49" charset="0"/>
              </a:rPr>
              <a:t>Prod_Grouping</a:t>
            </a:r>
            <a:endParaRPr lang="en-US" altLang="en-US" sz="1800">
              <a:solidFill>
                <a:schemeClr val="bg1"/>
              </a:solidFill>
              <a:latin typeface="Courier New" panose="02070309020205020404" pitchFamily="49" charset="0"/>
            </a:endParaRPr>
          </a:p>
        </p:txBody>
      </p:sp>
      <p:sp>
        <p:nvSpPr>
          <p:cNvPr id="201786" name="Rectangle 58"/>
          <p:cNvSpPr>
            <a:spLocks noChangeArrowheads="1"/>
          </p:cNvSpPr>
          <p:nvPr/>
        </p:nvSpPr>
        <p:spPr bwMode="auto">
          <a:xfrm>
            <a:off x="5424488" y="3829050"/>
            <a:ext cx="1063625" cy="21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400">
                <a:solidFill>
                  <a:srgbClr val="000000"/>
                </a:solidFill>
                <a:latin typeface="Courier New" panose="02070309020205020404" pitchFamily="49" charset="0"/>
              </a:rPr>
              <a:t>Brand_Code</a:t>
            </a:r>
            <a:endParaRPr lang="en-US" altLang="en-US" sz="1800">
              <a:solidFill>
                <a:schemeClr val="bg1"/>
              </a:solidFill>
              <a:latin typeface="Courier New" panose="02070309020205020404" pitchFamily="49" charset="0"/>
            </a:endParaRPr>
          </a:p>
        </p:txBody>
      </p:sp>
      <p:sp>
        <p:nvSpPr>
          <p:cNvPr id="201787" name="Rectangle 59"/>
          <p:cNvSpPr>
            <a:spLocks noChangeArrowheads="1"/>
          </p:cNvSpPr>
          <p:nvPr/>
        </p:nvSpPr>
        <p:spPr bwMode="auto">
          <a:xfrm>
            <a:off x="6602413" y="3829050"/>
            <a:ext cx="1701800" cy="21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400">
                <a:solidFill>
                  <a:srgbClr val="000000"/>
                </a:solidFill>
                <a:latin typeface="Courier New" panose="02070309020205020404" pitchFamily="49" charset="0"/>
              </a:rPr>
              <a:t>Prod_Change_Date</a:t>
            </a:r>
            <a:endParaRPr lang="en-US" altLang="en-US" sz="1800">
              <a:solidFill>
                <a:schemeClr val="bg1"/>
              </a:solidFill>
              <a:latin typeface="Courier New" panose="02070309020205020404" pitchFamily="49" charset="0"/>
            </a:endParaRPr>
          </a:p>
        </p:txBody>
      </p:sp>
      <p:grpSp>
        <p:nvGrpSpPr>
          <p:cNvPr id="201788" name="Group 60"/>
          <p:cNvGrpSpPr>
            <a:grpSpLocks/>
          </p:cNvGrpSpPr>
          <p:nvPr/>
        </p:nvGrpSpPr>
        <p:grpSpPr bwMode="auto">
          <a:xfrm>
            <a:off x="1222375" y="4067175"/>
            <a:ext cx="6613525" cy="274638"/>
            <a:chOff x="770" y="2562"/>
            <a:chExt cx="4166" cy="173"/>
          </a:xfrm>
        </p:grpSpPr>
        <p:sp>
          <p:nvSpPr>
            <p:cNvPr id="201789" name="Rectangle 61"/>
            <p:cNvSpPr>
              <a:spLocks noChangeArrowheads="1"/>
            </p:cNvSpPr>
            <p:nvPr/>
          </p:nvSpPr>
          <p:spPr bwMode="auto">
            <a:xfrm>
              <a:off x="770" y="2562"/>
              <a:ext cx="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1</a:t>
              </a:r>
              <a:endParaRPr lang="en-US" altLang="en-US" sz="1800">
                <a:solidFill>
                  <a:schemeClr val="bg1"/>
                </a:solidFill>
                <a:latin typeface="Arial" panose="020B0604020202020204" pitchFamily="34" charset="0"/>
              </a:endParaRPr>
            </a:p>
          </p:txBody>
        </p:sp>
        <p:sp>
          <p:nvSpPr>
            <p:cNvPr id="201790" name="Rectangle 62"/>
            <p:cNvSpPr>
              <a:spLocks noChangeArrowheads="1"/>
            </p:cNvSpPr>
            <p:nvPr/>
          </p:nvSpPr>
          <p:spPr bwMode="auto">
            <a:xfrm>
              <a:off x="1198" y="2562"/>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073258</a:t>
              </a:r>
              <a:endParaRPr lang="en-US" altLang="en-US" sz="1800">
                <a:solidFill>
                  <a:schemeClr val="bg1"/>
                </a:solidFill>
                <a:latin typeface="Arial" panose="020B0604020202020204" pitchFamily="34" charset="0"/>
              </a:endParaRPr>
            </a:p>
          </p:txBody>
        </p:sp>
        <p:sp>
          <p:nvSpPr>
            <p:cNvPr id="201791" name="Rectangle 63"/>
            <p:cNvSpPr>
              <a:spLocks noChangeArrowheads="1"/>
            </p:cNvSpPr>
            <p:nvPr/>
          </p:nvSpPr>
          <p:spPr bwMode="auto">
            <a:xfrm>
              <a:off x="1852" y="2562"/>
              <a:ext cx="448"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Coffee</a:t>
              </a:r>
              <a:endParaRPr lang="en-US" altLang="en-US" sz="1800">
                <a:solidFill>
                  <a:schemeClr val="bg1"/>
                </a:solidFill>
                <a:latin typeface="Arial" panose="020B0604020202020204" pitchFamily="34" charset="0"/>
              </a:endParaRPr>
            </a:p>
          </p:txBody>
        </p:sp>
        <p:sp>
          <p:nvSpPr>
            <p:cNvPr id="201792" name="Rectangle 64"/>
            <p:cNvSpPr>
              <a:spLocks noChangeArrowheads="1"/>
            </p:cNvSpPr>
            <p:nvPr/>
          </p:nvSpPr>
          <p:spPr bwMode="auto">
            <a:xfrm>
              <a:off x="2786" y="2562"/>
              <a:ext cx="24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Hot</a:t>
              </a:r>
              <a:endParaRPr lang="en-US" altLang="en-US" sz="1800">
                <a:solidFill>
                  <a:schemeClr val="bg1"/>
                </a:solidFill>
                <a:latin typeface="Arial" panose="020B0604020202020204" pitchFamily="34" charset="0"/>
              </a:endParaRPr>
            </a:p>
          </p:txBody>
        </p:sp>
        <p:sp>
          <p:nvSpPr>
            <p:cNvPr id="201793" name="Rectangle 65"/>
            <p:cNvSpPr>
              <a:spLocks noChangeArrowheads="1"/>
            </p:cNvSpPr>
            <p:nvPr/>
          </p:nvSpPr>
          <p:spPr bwMode="auto">
            <a:xfrm>
              <a:off x="3554" y="2562"/>
              <a:ext cx="408"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YUBN</a:t>
              </a:r>
              <a:endParaRPr lang="en-US" altLang="en-US" sz="1800">
                <a:solidFill>
                  <a:schemeClr val="bg1"/>
                </a:solidFill>
                <a:latin typeface="Arial" panose="020B0604020202020204" pitchFamily="34" charset="0"/>
              </a:endParaRPr>
            </a:p>
          </p:txBody>
        </p:sp>
        <p:sp>
          <p:nvSpPr>
            <p:cNvPr id="201794" name="Rectangle 66"/>
            <p:cNvSpPr>
              <a:spLocks noChangeArrowheads="1"/>
            </p:cNvSpPr>
            <p:nvPr/>
          </p:nvSpPr>
          <p:spPr bwMode="auto">
            <a:xfrm>
              <a:off x="4456" y="2562"/>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032200</a:t>
              </a:r>
              <a:endParaRPr lang="en-US" altLang="en-US" sz="1800">
                <a:solidFill>
                  <a:schemeClr val="bg1"/>
                </a:solidFill>
                <a:latin typeface="Arial" panose="020B0604020202020204" pitchFamily="34" charset="0"/>
              </a:endParaRPr>
            </a:p>
          </p:txBody>
        </p:sp>
      </p:grpSp>
      <p:grpSp>
        <p:nvGrpSpPr>
          <p:cNvPr id="201795" name="Group 67"/>
          <p:cNvGrpSpPr>
            <a:grpSpLocks/>
          </p:cNvGrpSpPr>
          <p:nvPr/>
        </p:nvGrpSpPr>
        <p:grpSpPr bwMode="auto">
          <a:xfrm>
            <a:off x="1222375" y="4486275"/>
            <a:ext cx="6613525" cy="274638"/>
            <a:chOff x="770" y="2706"/>
            <a:chExt cx="4166" cy="173"/>
          </a:xfrm>
        </p:grpSpPr>
        <p:sp>
          <p:nvSpPr>
            <p:cNvPr id="201796" name="Rectangle 68"/>
            <p:cNvSpPr>
              <a:spLocks noChangeArrowheads="1"/>
            </p:cNvSpPr>
            <p:nvPr/>
          </p:nvSpPr>
          <p:spPr bwMode="auto">
            <a:xfrm>
              <a:off x="770" y="2706"/>
              <a:ext cx="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2</a:t>
              </a:r>
              <a:endParaRPr lang="en-US" altLang="en-US" sz="1800">
                <a:solidFill>
                  <a:schemeClr val="bg1"/>
                </a:solidFill>
                <a:latin typeface="Arial" panose="020B0604020202020204" pitchFamily="34" charset="0"/>
              </a:endParaRPr>
            </a:p>
          </p:txBody>
        </p:sp>
        <p:sp>
          <p:nvSpPr>
            <p:cNvPr id="201797" name="Rectangle 69"/>
            <p:cNvSpPr>
              <a:spLocks noChangeArrowheads="1"/>
            </p:cNvSpPr>
            <p:nvPr/>
          </p:nvSpPr>
          <p:spPr bwMode="auto">
            <a:xfrm>
              <a:off x="1198" y="2706"/>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073258</a:t>
              </a:r>
              <a:endParaRPr lang="en-US" altLang="en-US" sz="1800">
                <a:solidFill>
                  <a:schemeClr val="bg1"/>
                </a:solidFill>
                <a:latin typeface="Arial" panose="020B0604020202020204" pitchFamily="34" charset="0"/>
              </a:endParaRPr>
            </a:p>
          </p:txBody>
        </p:sp>
        <p:sp>
          <p:nvSpPr>
            <p:cNvPr id="201798" name="Rectangle 70"/>
            <p:cNvSpPr>
              <a:spLocks noChangeArrowheads="1"/>
            </p:cNvSpPr>
            <p:nvPr/>
          </p:nvSpPr>
          <p:spPr bwMode="auto">
            <a:xfrm>
              <a:off x="1852" y="2706"/>
              <a:ext cx="448"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Coffee</a:t>
              </a:r>
              <a:endParaRPr lang="en-US" altLang="en-US" sz="1800">
                <a:solidFill>
                  <a:schemeClr val="bg1"/>
                </a:solidFill>
                <a:latin typeface="Arial" panose="020B0604020202020204" pitchFamily="34" charset="0"/>
              </a:endParaRPr>
            </a:p>
          </p:txBody>
        </p:sp>
        <p:sp>
          <p:nvSpPr>
            <p:cNvPr id="201799" name="Rectangle 71"/>
            <p:cNvSpPr>
              <a:spLocks noChangeArrowheads="1"/>
            </p:cNvSpPr>
            <p:nvPr/>
          </p:nvSpPr>
          <p:spPr bwMode="auto">
            <a:xfrm>
              <a:off x="2786" y="2706"/>
              <a:ext cx="24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Hot</a:t>
              </a:r>
              <a:endParaRPr lang="en-US" altLang="en-US" sz="1800">
                <a:solidFill>
                  <a:schemeClr val="bg1"/>
                </a:solidFill>
                <a:latin typeface="Arial" panose="020B0604020202020204" pitchFamily="34" charset="0"/>
              </a:endParaRPr>
            </a:p>
          </p:txBody>
        </p:sp>
        <p:sp>
          <p:nvSpPr>
            <p:cNvPr id="201800" name="Rectangle 72"/>
            <p:cNvSpPr>
              <a:spLocks noChangeArrowheads="1"/>
            </p:cNvSpPr>
            <p:nvPr/>
          </p:nvSpPr>
          <p:spPr bwMode="auto">
            <a:xfrm>
              <a:off x="3546" y="2706"/>
              <a:ext cx="424"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MAXH</a:t>
              </a:r>
              <a:endParaRPr lang="en-US" altLang="en-US" sz="1800">
                <a:solidFill>
                  <a:schemeClr val="bg1"/>
                </a:solidFill>
                <a:latin typeface="Arial" panose="020B0604020202020204" pitchFamily="34" charset="0"/>
              </a:endParaRPr>
            </a:p>
          </p:txBody>
        </p:sp>
        <p:sp>
          <p:nvSpPr>
            <p:cNvPr id="201801" name="Rectangle 73"/>
            <p:cNvSpPr>
              <a:spLocks noChangeArrowheads="1"/>
            </p:cNvSpPr>
            <p:nvPr/>
          </p:nvSpPr>
          <p:spPr bwMode="auto">
            <a:xfrm>
              <a:off x="4456" y="2706"/>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110100</a:t>
              </a:r>
              <a:endParaRPr lang="en-US" altLang="en-US" sz="1800">
                <a:solidFill>
                  <a:schemeClr val="bg1"/>
                </a:solidFill>
                <a:latin typeface="Arial" panose="020B0604020202020204" pitchFamily="34" charset="0"/>
              </a:endParaRPr>
            </a:p>
          </p:txBody>
        </p:sp>
      </p:grpSp>
      <p:grpSp>
        <p:nvGrpSpPr>
          <p:cNvPr id="201802" name="Group 74"/>
          <p:cNvGrpSpPr>
            <a:grpSpLocks/>
          </p:cNvGrpSpPr>
          <p:nvPr/>
        </p:nvGrpSpPr>
        <p:grpSpPr bwMode="auto">
          <a:xfrm>
            <a:off x="1222375" y="4905375"/>
            <a:ext cx="6613525" cy="274638"/>
            <a:chOff x="770" y="2850"/>
            <a:chExt cx="4166" cy="173"/>
          </a:xfrm>
        </p:grpSpPr>
        <p:sp>
          <p:nvSpPr>
            <p:cNvPr id="201803" name="Rectangle 75"/>
            <p:cNvSpPr>
              <a:spLocks noChangeArrowheads="1"/>
            </p:cNvSpPr>
            <p:nvPr/>
          </p:nvSpPr>
          <p:spPr bwMode="auto">
            <a:xfrm>
              <a:off x="770" y="2850"/>
              <a:ext cx="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3</a:t>
              </a:r>
              <a:endParaRPr lang="en-US" altLang="en-US" sz="1800">
                <a:solidFill>
                  <a:schemeClr val="bg1"/>
                </a:solidFill>
                <a:latin typeface="Arial" panose="020B0604020202020204" pitchFamily="34" charset="0"/>
              </a:endParaRPr>
            </a:p>
          </p:txBody>
        </p:sp>
        <p:sp>
          <p:nvSpPr>
            <p:cNvPr id="201804" name="Rectangle 76"/>
            <p:cNvSpPr>
              <a:spLocks noChangeArrowheads="1"/>
            </p:cNvSpPr>
            <p:nvPr/>
          </p:nvSpPr>
          <p:spPr bwMode="auto">
            <a:xfrm>
              <a:off x="1198" y="2850"/>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011172</a:t>
              </a:r>
              <a:endParaRPr lang="en-US" altLang="en-US" sz="1800">
                <a:solidFill>
                  <a:schemeClr val="bg1"/>
                </a:solidFill>
                <a:latin typeface="Arial" panose="020B0604020202020204" pitchFamily="34" charset="0"/>
              </a:endParaRPr>
            </a:p>
          </p:txBody>
        </p:sp>
        <p:sp>
          <p:nvSpPr>
            <p:cNvPr id="201805" name="Rectangle 77"/>
            <p:cNvSpPr>
              <a:spLocks noChangeArrowheads="1"/>
            </p:cNvSpPr>
            <p:nvPr/>
          </p:nvSpPr>
          <p:spPr bwMode="auto">
            <a:xfrm>
              <a:off x="1937" y="2850"/>
              <a:ext cx="272"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Pop</a:t>
              </a:r>
              <a:endParaRPr lang="en-US" altLang="en-US" sz="1800">
                <a:solidFill>
                  <a:schemeClr val="bg1"/>
                </a:solidFill>
                <a:latin typeface="Arial" panose="020B0604020202020204" pitchFamily="34" charset="0"/>
              </a:endParaRPr>
            </a:p>
          </p:txBody>
        </p:sp>
        <p:sp>
          <p:nvSpPr>
            <p:cNvPr id="201806" name="Rectangle 78"/>
            <p:cNvSpPr>
              <a:spLocks noChangeArrowheads="1"/>
            </p:cNvSpPr>
            <p:nvPr/>
          </p:nvSpPr>
          <p:spPr bwMode="auto">
            <a:xfrm>
              <a:off x="2741" y="2850"/>
              <a:ext cx="32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Cold</a:t>
              </a:r>
              <a:endParaRPr lang="en-US" altLang="en-US" sz="1800">
                <a:solidFill>
                  <a:schemeClr val="bg1"/>
                </a:solidFill>
                <a:latin typeface="Arial" panose="020B0604020202020204" pitchFamily="34" charset="0"/>
              </a:endParaRPr>
            </a:p>
          </p:txBody>
        </p:sp>
        <p:sp>
          <p:nvSpPr>
            <p:cNvPr id="201807" name="Rectangle 79"/>
            <p:cNvSpPr>
              <a:spLocks noChangeArrowheads="1"/>
            </p:cNvSpPr>
            <p:nvPr/>
          </p:nvSpPr>
          <p:spPr bwMode="auto">
            <a:xfrm>
              <a:off x="3542" y="2850"/>
              <a:ext cx="44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SCHW</a:t>
              </a:r>
              <a:endParaRPr lang="en-US" altLang="en-US" sz="1800">
                <a:solidFill>
                  <a:schemeClr val="bg1"/>
                </a:solidFill>
                <a:latin typeface="Arial" panose="020B0604020202020204" pitchFamily="34" charset="0"/>
              </a:endParaRPr>
            </a:p>
          </p:txBody>
        </p:sp>
        <p:sp>
          <p:nvSpPr>
            <p:cNvPr id="201808" name="Rectangle 80"/>
            <p:cNvSpPr>
              <a:spLocks noChangeArrowheads="1"/>
            </p:cNvSpPr>
            <p:nvPr/>
          </p:nvSpPr>
          <p:spPr bwMode="auto">
            <a:xfrm>
              <a:off x="4456" y="2850"/>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061001</a:t>
              </a:r>
              <a:endParaRPr lang="en-US" altLang="en-US" sz="1800">
                <a:solidFill>
                  <a:schemeClr val="bg1"/>
                </a:solidFill>
                <a:latin typeface="Arial" panose="020B0604020202020204" pitchFamily="34" charset="0"/>
              </a:endParaRPr>
            </a:p>
          </p:txBody>
        </p:sp>
      </p:grpSp>
      <p:grpSp>
        <p:nvGrpSpPr>
          <p:cNvPr id="201809" name="Group 81"/>
          <p:cNvGrpSpPr>
            <a:grpSpLocks/>
          </p:cNvGrpSpPr>
          <p:nvPr/>
        </p:nvGrpSpPr>
        <p:grpSpPr bwMode="auto">
          <a:xfrm>
            <a:off x="1222375" y="5324475"/>
            <a:ext cx="6613525" cy="274638"/>
            <a:chOff x="770" y="3354"/>
            <a:chExt cx="4166" cy="173"/>
          </a:xfrm>
        </p:grpSpPr>
        <p:sp>
          <p:nvSpPr>
            <p:cNvPr id="201810" name="Rectangle 82"/>
            <p:cNvSpPr>
              <a:spLocks noChangeArrowheads="1"/>
            </p:cNvSpPr>
            <p:nvPr/>
          </p:nvSpPr>
          <p:spPr bwMode="auto">
            <a:xfrm>
              <a:off x="770" y="3354"/>
              <a:ext cx="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4</a:t>
              </a:r>
              <a:endParaRPr lang="en-US" altLang="en-US" sz="1800">
                <a:solidFill>
                  <a:schemeClr val="bg1"/>
                </a:solidFill>
                <a:latin typeface="Arial" panose="020B0604020202020204" pitchFamily="34" charset="0"/>
              </a:endParaRPr>
            </a:p>
          </p:txBody>
        </p:sp>
        <p:sp>
          <p:nvSpPr>
            <p:cNvPr id="201811" name="Rectangle 83"/>
            <p:cNvSpPr>
              <a:spLocks noChangeArrowheads="1"/>
            </p:cNvSpPr>
            <p:nvPr/>
          </p:nvSpPr>
          <p:spPr bwMode="auto">
            <a:xfrm>
              <a:off x="1198" y="3354"/>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011173</a:t>
              </a:r>
              <a:endParaRPr lang="en-US" altLang="en-US" sz="1800">
                <a:solidFill>
                  <a:schemeClr val="bg1"/>
                </a:solidFill>
                <a:latin typeface="Arial" panose="020B0604020202020204" pitchFamily="34" charset="0"/>
              </a:endParaRPr>
            </a:p>
          </p:txBody>
        </p:sp>
        <p:sp>
          <p:nvSpPr>
            <p:cNvPr id="201812" name="Rectangle 84"/>
            <p:cNvSpPr>
              <a:spLocks noChangeArrowheads="1"/>
            </p:cNvSpPr>
            <p:nvPr/>
          </p:nvSpPr>
          <p:spPr bwMode="auto">
            <a:xfrm>
              <a:off x="1949" y="3354"/>
              <a:ext cx="248"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Tea</a:t>
              </a:r>
              <a:endParaRPr lang="en-US" altLang="en-US" sz="1800">
                <a:solidFill>
                  <a:schemeClr val="bg1"/>
                </a:solidFill>
                <a:latin typeface="Arial" panose="020B0604020202020204" pitchFamily="34" charset="0"/>
              </a:endParaRPr>
            </a:p>
          </p:txBody>
        </p:sp>
        <p:sp>
          <p:nvSpPr>
            <p:cNvPr id="201813" name="Rectangle 85"/>
            <p:cNvSpPr>
              <a:spLocks noChangeArrowheads="1"/>
            </p:cNvSpPr>
            <p:nvPr/>
          </p:nvSpPr>
          <p:spPr bwMode="auto">
            <a:xfrm>
              <a:off x="2786" y="3354"/>
              <a:ext cx="24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Hot</a:t>
              </a:r>
              <a:endParaRPr lang="en-US" altLang="en-US" sz="1800">
                <a:solidFill>
                  <a:schemeClr val="bg1"/>
                </a:solidFill>
                <a:latin typeface="Arial" panose="020B0604020202020204" pitchFamily="34" charset="0"/>
              </a:endParaRPr>
            </a:p>
          </p:txBody>
        </p:sp>
        <p:sp>
          <p:nvSpPr>
            <p:cNvPr id="201814" name="Rectangle 86"/>
            <p:cNvSpPr>
              <a:spLocks noChangeArrowheads="1"/>
            </p:cNvSpPr>
            <p:nvPr/>
          </p:nvSpPr>
          <p:spPr bwMode="auto">
            <a:xfrm>
              <a:off x="3560" y="3354"/>
              <a:ext cx="40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RRSE</a:t>
              </a:r>
              <a:endParaRPr lang="en-US" altLang="en-US" sz="1800">
                <a:solidFill>
                  <a:schemeClr val="bg1"/>
                </a:solidFill>
                <a:latin typeface="Arial" panose="020B0604020202020204" pitchFamily="34" charset="0"/>
              </a:endParaRPr>
            </a:p>
          </p:txBody>
        </p:sp>
        <p:sp>
          <p:nvSpPr>
            <p:cNvPr id="201815" name="Rectangle 87"/>
            <p:cNvSpPr>
              <a:spLocks noChangeArrowheads="1"/>
            </p:cNvSpPr>
            <p:nvPr/>
          </p:nvSpPr>
          <p:spPr bwMode="auto">
            <a:xfrm>
              <a:off x="4456" y="3354"/>
              <a:ext cx="480" cy="1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061001</a:t>
              </a:r>
              <a:endParaRPr lang="en-US" altLang="en-US" sz="1800">
                <a:solidFill>
                  <a:schemeClr val="bg1"/>
                </a:solidFill>
                <a:latin typeface="Arial" panose="020B0604020202020204" pitchFamily="34" charset="0"/>
              </a:endParaRPr>
            </a:p>
          </p:txBody>
        </p:sp>
      </p:grpSp>
      <p:sp>
        <p:nvSpPr>
          <p:cNvPr id="201816" name="Rectangle 88"/>
          <p:cNvSpPr>
            <a:spLocks noChangeArrowheads="1"/>
          </p:cNvSpPr>
          <p:nvPr/>
        </p:nvSpPr>
        <p:spPr bwMode="auto">
          <a:xfrm>
            <a:off x="685800" y="38100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17" name="Rectangle 89"/>
          <p:cNvSpPr>
            <a:spLocks noChangeArrowheads="1"/>
          </p:cNvSpPr>
          <p:nvPr/>
        </p:nvSpPr>
        <p:spPr bwMode="auto">
          <a:xfrm>
            <a:off x="1782763" y="38100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18" name="Rectangle 90"/>
          <p:cNvSpPr>
            <a:spLocks noChangeArrowheads="1"/>
          </p:cNvSpPr>
          <p:nvPr/>
        </p:nvSpPr>
        <p:spPr bwMode="auto">
          <a:xfrm>
            <a:off x="2681288" y="38100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19" name="Rectangle 91"/>
          <p:cNvSpPr>
            <a:spLocks noChangeArrowheads="1"/>
          </p:cNvSpPr>
          <p:nvPr/>
        </p:nvSpPr>
        <p:spPr bwMode="auto">
          <a:xfrm>
            <a:off x="3786188" y="38100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20" name="Rectangle 92"/>
          <p:cNvSpPr>
            <a:spLocks noChangeArrowheads="1"/>
          </p:cNvSpPr>
          <p:nvPr/>
        </p:nvSpPr>
        <p:spPr bwMode="auto">
          <a:xfrm>
            <a:off x="5308600" y="38100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21" name="Rectangle 93"/>
          <p:cNvSpPr>
            <a:spLocks noChangeArrowheads="1"/>
          </p:cNvSpPr>
          <p:nvPr/>
        </p:nvSpPr>
        <p:spPr bwMode="auto">
          <a:xfrm>
            <a:off x="6500813" y="3810000"/>
            <a:ext cx="7937"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22" name="Rectangle 94"/>
          <p:cNvSpPr>
            <a:spLocks noChangeArrowheads="1"/>
          </p:cNvSpPr>
          <p:nvPr/>
        </p:nvSpPr>
        <p:spPr bwMode="auto">
          <a:xfrm>
            <a:off x="695325" y="3810000"/>
            <a:ext cx="7610475" cy="9525"/>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23" name="Rectangle 95"/>
          <p:cNvSpPr>
            <a:spLocks noChangeArrowheads="1"/>
          </p:cNvSpPr>
          <p:nvPr/>
        </p:nvSpPr>
        <p:spPr bwMode="auto">
          <a:xfrm>
            <a:off x="8296275" y="3810000"/>
            <a:ext cx="9525" cy="1588"/>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24" name="Rectangle 96"/>
          <p:cNvSpPr>
            <a:spLocks noChangeArrowheads="1"/>
          </p:cNvSpPr>
          <p:nvPr/>
        </p:nvSpPr>
        <p:spPr bwMode="auto">
          <a:xfrm>
            <a:off x="685800" y="4972050"/>
            <a:ext cx="9525" cy="9525"/>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25" name="Rectangle 97"/>
          <p:cNvSpPr>
            <a:spLocks noChangeArrowheads="1"/>
          </p:cNvSpPr>
          <p:nvPr/>
        </p:nvSpPr>
        <p:spPr bwMode="auto">
          <a:xfrm>
            <a:off x="1782763" y="4972050"/>
            <a:ext cx="9525" cy="9525"/>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26" name="Rectangle 98"/>
          <p:cNvSpPr>
            <a:spLocks noChangeArrowheads="1"/>
          </p:cNvSpPr>
          <p:nvPr/>
        </p:nvSpPr>
        <p:spPr bwMode="auto">
          <a:xfrm>
            <a:off x="2681288" y="4972050"/>
            <a:ext cx="9525" cy="9525"/>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27" name="Rectangle 99"/>
          <p:cNvSpPr>
            <a:spLocks noChangeArrowheads="1"/>
          </p:cNvSpPr>
          <p:nvPr/>
        </p:nvSpPr>
        <p:spPr bwMode="auto">
          <a:xfrm>
            <a:off x="3786188" y="4972050"/>
            <a:ext cx="9525" cy="9525"/>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28" name="Rectangle 100"/>
          <p:cNvSpPr>
            <a:spLocks noChangeArrowheads="1"/>
          </p:cNvSpPr>
          <p:nvPr/>
        </p:nvSpPr>
        <p:spPr bwMode="auto">
          <a:xfrm>
            <a:off x="5308600" y="4972050"/>
            <a:ext cx="9525" cy="9525"/>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29" name="Rectangle 101"/>
          <p:cNvSpPr>
            <a:spLocks noChangeArrowheads="1"/>
          </p:cNvSpPr>
          <p:nvPr/>
        </p:nvSpPr>
        <p:spPr bwMode="auto">
          <a:xfrm>
            <a:off x="8296275" y="4972050"/>
            <a:ext cx="9525" cy="9525"/>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30" name="Rectangle 102"/>
          <p:cNvSpPr>
            <a:spLocks noChangeArrowheads="1"/>
          </p:cNvSpPr>
          <p:nvPr/>
        </p:nvSpPr>
        <p:spPr bwMode="auto">
          <a:xfrm>
            <a:off x="8305800" y="3810000"/>
            <a:ext cx="9525" cy="9525"/>
          </a:xfrm>
          <a:prstGeom prst="rect">
            <a:avLst/>
          </a:prstGeom>
          <a:solidFill>
            <a:srgbClr val="C0C0C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GB"/>
          </a:p>
        </p:txBody>
      </p:sp>
      <p:sp>
        <p:nvSpPr>
          <p:cNvPr id="201831" name="AutoShape 103"/>
          <p:cNvSpPr>
            <a:spLocks noChangeArrowheads="1"/>
          </p:cNvSpPr>
          <p:nvPr/>
        </p:nvSpPr>
        <p:spPr bwMode="auto">
          <a:xfrm>
            <a:off x="801461" y="3737768"/>
            <a:ext cx="962025" cy="1995488"/>
          </a:xfrm>
          <a:prstGeom prst="roundRect">
            <a:avLst>
              <a:gd name="adj" fmla="val 12361"/>
            </a:avLst>
          </a:prstGeom>
          <a:noFill/>
          <a:ln w="25400">
            <a:solidFill>
              <a:srgbClr val="FF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01832" name="Line 104"/>
          <p:cNvSpPr>
            <a:spLocks noChangeShapeType="1"/>
          </p:cNvSpPr>
          <p:nvPr/>
        </p:nvSpPr>
        <p:spPr bwMode="auto">
          <a:xfrm>
            <a:off x="671513" y="4402138"/>
            <a:ext cx="7615237" cy="0"/>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833" name="Line 105"/>
          <p:cNvSpPr>
            <a:spLocks noChangeShapeType="1"/>
          </p:cNvSpPr>
          <p:nvPr/>
        </p:nvSpPr>
        <p:spPr bwMode="auto">
          <a:xfrm>
            <a:off x="669925" y="4057650"/>
            <a:ext cx="7615238" cy="0"/>
          </a:xfrm>
          <a:prstGeom prst="line">
            <a:avLst/>
          </a:prstGeom>
          <a:noFill/>
          <a:ln w="381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834" name="Line 106"/>
          <p:cNvSpPr>
            <a:spLocks noChangeShapeType="1"/>
          </p:cNvSpPr>
          <p:nvPr/>
        </p:nvSpPr>
        <p:spPr bwMode="auto">
          <a:xfrm>
            <a:off x="671513" y="4829175"/>
            <a:ext cx="7615237" cy="0"/>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835" name="Line 107"/>
          <p:cNvSpPr>
            <a:spLocks noChangeShapeType="1"/>
          </p:cNvSpPr>
          <p:nvPr/>
        </p:nvSpPr>
        <p:spPr bwMode="auto">
          <a:xfrm>
            <a:off x="671513" y="5268913"/>
            <a:ext cx="7615237" cy="0"/>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836" name="Line 108"/>
          <p:cNvSpPr>
            <a:spLocks noChangeShapeType="1"/>
          </p:cNvSpPr>
          <p:nvPr/>
        </p:nvSpPr>
        <p:spPr bwMode="auto">
          <a:xfrm>
            <a:off x="1841500" y="3810000"/>
            <a:ext cx="0" cy="1906588"/>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837" name="Line 109"/>
          <p:cNvSpPr>
            <a:spLocks noChangeShapeType="1"/>
          </p:cNvSpPr>
          <p:nvPr/>
        </p:nvSpPr>
        <p:spPr bwMode="auto">
          <a:xfrm>
            <a:off x="2713038" y="3810000"/>
            <a:ext cx="0" cy="1906588"/>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838" name="Line 110"/>
          <p:cNvSpPr>
            <a:spLocks noChangeShapeType="1"/>
          </p:cNvSpPr>
          <p:nvPr/>
        </p:nvSpPr>
        <p:spPr bwMode="auto">
          <a:xfrm>
            <a:off x="3883025" y="3810000"/>
            <a:ext cx="0" cy="1906588"/>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839" name="Line 111"/>
          <p:cNvSpPr>
            <a:spLocks noChangeShapeType="1"/>
          </p:cNvSpPr>
          <p:nvPr/>
        </p:nvSpPr>
        <p:spPr bwMode="auto">
          <a:xfrm>
            <a:off x="5354638" y="3810000"/>
            <a:ext cx="0" cy="1906588"/>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1840" name="Line 112"/>
          <p:cNvSpPr>
            <a:spLocks noChangeShapeType="1"/>
          </p:cNvSpPr>
          <p:nvPr/>
        </p:nvSpPr>
        <p:spPr bwMode="auto">
          <a:xfrm>
            <a:off x="6592888" y="3810000"/>
            <a:ext cx="0" cy="1906588"/>
          </a:xfrm>
          <a:prstGeom prst="line">
            <a:avLst/>
          </a:prstGeom>
          <a:noFill/>
          <a:ln w="25400">
            <a:solidFill>
              <a:schemeClr val="bg2"/>
            </a:solidFill>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GB"/>
          </a:p>
        </p:txBody>
      </p:sp>
    </p:spTree>
    <p:extLst>
      <p:ext uri="{BB962C8B-B14F-4D97-AF65-F5344CB8AC3E}">
        <p14:creationId xmlns:p14="http://schemas.microsoft.com/office/powerpoint/2010/main" val="595879963"/>
      </p:ext>
    </p:extLst>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dirty="0"/>
              <a:t>Degeneração</a:t>
            </a:r>
          </a:p>
        </p:txBody>
      </p:sp>
    </p:spTree>
    <p:extLst>
      <p:ext uri="{BB962C8B-B14F-4D97-AF65-F5344CB8AC3E}">
        <p14:creationId xmlns:p14="http://schemas.microsoft.com/office/powerpoint/2010/main" val="25675650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5888"/>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323528" y="145742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a:t>
            </a:r>
            <a:r>
              <a:rPr lang="en-US" sz="2400" b="1" kern="0" dirty="0" err="1">
                <a:latin typeface="+mn-lt"/>
              </a:rPr>
              <a:t>Degenerada</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kumimoji="0" lang="pt-BR" sz="2400" b="0" i="0" u="none" strike="noStrike" kern="0" cap="none" spc="0" normalizeH="0" baseline="0" noProof="0" dirty="0">
                <a:ln>
                  <a:noFill/>
                </a:ln>
                <a:solidFill>
                  <a:schemeClr val="tx1"/>
                </a:solidFill>
                <a:effectLst/>
                <a:uLnTx/>
                <a:uFillTx/>
                <a:latin typeface="+mn-lt"/>
                <a:ea typeface="+mn-ea"/>
                <a:cs typeface="+mn-cs"/>
              </a:rPr>
              <a:t>Muitas vezes nos interessamos muito mais em agruparmos</a:t>
            </a:r>
            <a:r>
              <a:rPr kumimoji="0" lang="pt-BR" sz="2400" b="0" i="0" u="none" strike="noStrike" kern="0" cap="none" spc="0" normalizeH="0" noProof="0" dirty="0">
                <a:ln>
                  <a:noFill/>
                </a:ln>
                <a:solidFill>
                  <a:schemeClr val="tx1"/>
                </a:solidFill>
                <a:effectLst/>
                <a:uLnTx/>
                <a:uFillTx/>
                <a:latin typeface="+mn-lt"/>
                <a:ea typeface="+mn-ea"/>
                <a:cs typeface="+mn-cs"/>
              </a:rPr>
              <a:t> os clientes por seu sexo ou agruparmos os hóspedes de um hotel pelo motivo de sua viagem. Nesses casos faz pouco sentido termos uma dimensão especificamente criada para atender essa necessidade, portanto armazenamos essa característica na tabela de fatos.</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a:latin typeface="+mn-lt"/>
              </a:rPr>
              <a:t>Outra circunstância peculiar é o armazenamento de dados como número da nota fiscal ou da ordem de serviço, que podem ser úteis em circunstâncias específicas, também costumam derivar para dimensão degenerada.</a:t>
            </a:r>
            <a:endParaRPr lang="pt-BR" sz="2400" kern="0" dirty="0"/>
          </a:p>
          <a:p>
            <a:pPr marL="1200150" lvl="2" indent="-285750">
              <a:lnSpc>
                <a:spcPct val="90000"/>
              </a:lnSpc>
              <a:spcBef>
                <a:spcPct val="20000"/>
              </a:spcBef>
              <a:buClr>
                <a:schemeClr val="tx2"/>
              </a:buClr>
              <a:buSzPct val="70000"/>
              <a:buFont typeface="Wingdings" pitchFamily="2" charset="2"/>
              <a:buChar char="¡"/>
            </a:pPr>
            <a:endParaRPr kumimoji="0" lang="pt-BR" sz="2400" b="0" i="0" u="none" strike="noStrike" kern="0" cap="none" spc="0" normalizeH="0" baseline="0" noProof="0" dirty="0">
              <a:ln>
                <a:noFill/>
              </a:ln>
              <a:solidFill>
                <a:schemeClr val="tx1"/>
              </a:solidFill>
              <a:effectLst/>
              <a:uLnTx/>
              <a:uFillTx/>
              <a:latin typeface="+mn-lt"/>
            </a:endParaRPr>
          </a:p>
        </p:txBody>
      </p:sp>
      <p:pic>
        <p:nvPicPr>
          <p:cNvPr id="3074" name="Picture 2"/>
          <p:cNvPicPr>
            <a:picLocks noChangeAspect="1" noChangeArrowheads="1"/>
          </p:cNvPicPr>
          <p:nvPr/>
        </p:nvPicPr>
        <p:blipFill>
          <a:blip r:embed="rId2" cstate="print"/>
          <a:srcRect/>
          <a:stretch>
            <a:fillRect/>
          </a:stretch>
        </p:blipFill>
        <p:spPr bwMode="auto">
          <a:xfrm>
            <a:off x="7020272" y="5488732"/>
            <a:ext cx="1408956" cy="1369267"/>
          </a:xfrm>
          <a:prstGeom prst="rect">
            <a:avLst/>
          </a:prstGeom>
          <a:noFill/>
          <a:ln w="9525">
            <a:noFill/>
            <a:miter lim="800000"/>
            <a:headEnd/>
            <a:tailEnd/>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73" name="Rectangle 21"/>
          <p:cNvSpPr>
            <a:spLocks noGrp="1" noChangeArrowheads="1"/>
          </p:cNvSpPr>
          <p:nvPr>
            <p:ph type="title" idx="4294967295"/>
          </p:nvPr>
        </p:nvSpPr>
        <p:spPr>
          <a:xfrm>
            <a:off x="395536" y="116632"/>
            <a:ext cx="7200900" cy="763587"/>
          </a:xfrm>
        </p:spPr>
        <p:txBody>
          <a:bodyPr/>
          <a:lstStyle/>
          <a:p>
            <a:r>
              <a:rPr lang="en-US" altLang="en-US" dirty="0" err="1"/>
              <a:t>Dimensões</a:t>
            </a:r>
            <a:r>
              <a:rPr lang="en-US" altLang="en-US" dirty="0"/>
              <a:t> </a:t>
            </a:r>
            <a:r>
              <a:rPr lang="en-US" altLang="en-US" dirty="0" err="1"/>
              <a:t>Degeneradas</a:t>
            </a:r>
            <a:r>
              <a:rPr lang="en-US" altLang="en-US" dirty="0"/>
              <a:t>/</a:t>
            </a:r>
            <a:r>
              <a:rPr lang="en-US" altLang="en-US" dirty="0" err="1"/>
              <a:t>Descaracterizadas</a:t>
            </a:r>
            <a:endParaRPr lang="en-US" altLang="en-US" dirty="0"/>
          </a:p>
        </p:txBody>
      </p:sp>
      <p:sp>
        <p:nvSpPr>
          <p:cNvPr id="12" name="TextBox 11"/>
          <p:cNvSpPr txBox="1"/>
          <p:nvPr/>
        </p:nvSpPr>
        <p:spPr>
          <a:xfrm>
            <a:off x="683568" y="1587564"/>
            <a:ext cx="7704856" cy="4031873"/>
          </a:xfrm>
          <a:prstGeom prst="rect">
            <a:avLst/>
          </a:prstGeom>
          <a:noFill/>
        </p:spPr>
        <p:txBody>
          <a:bodyPr wrap="square" rtlCol="0">
            <a:spAutoFit/>
          </a:bodyPr>
          <a:lstStyle/>
          <a:p>
            <a:pPr marL="285750" indent="-285750">
              <a:buFont typeface="Arial"/>
              <a:buChar char="•"/>
            </a:pPr>
            <a:r>
              <a:rPr lang="x-none" sz="1600" b="0" dirty="0"/>
              <a:t>Existe um valor correspondente a algum objeto da produção na tabela de fatos mas todos os seus atributos ja aparecem na propria tabela de fatos ou em alguma outra dimensão,</a:t>
            </a:r>
          </a:p>
          <a:p>
            <a:pPr marL="285750" indent="-285750">
              <a:buFont typeface="Arial"/>
              <a:buChar char="•"/>
            </a:pPr>
            <a:endParaRPr lang="x-none" sz="1600" b="0" dirty="0"/>
          </a:p>
          <a:p>
            <a:pPr marL="285750" indent="-285750">
              <a:buFont typeface="Arial"/>
              <a:buChar char="•"/>
            </a:pPr>
            <a:r>
              <a:rPr lang="x-none" sz="1600" b="0" dirty="0"/>
              <a:t>Essas dimensões geralmente se encontram nas modelagens em que a granularidade da tabela de fato é o item.</a:t>
            </a:r>
          </a:p>
          <a:p>
            <a:pPr marL="285750" indent="-285750">
              <a:buFont typeface="Arial"/>
              <a:buChar char="•"/>
            </a:pPr>
            <a:endParaRPr lang="x-none" sz="1600" b="0" dirty="0"/>
          </a:p>
          <a:p>
            <a:pPr marL="285750" indent="-285750">
              <a:buFont typeface="Arial"/>
              <a:buChar char="•"/>
            </a:pPr>
            <a:r>
              <a:rPr lang="x-none" sz="1600" b="0" dirty="0"/>
              <a:t>Elas normalmente ocorrem na criação de tabelas de fatos de item orientado a registro,</a:t>
            </a:r>
          </a:p>
          <a:p>
            <a:pPr marL="285750" indent="-285750">
              <a:buFont typeface="Arial"/>
              <a:buChar char="•"/>
            </a:pPr>
            <a:endParaRPr lang="x-none" sz="1600" b="0" dirty="0"/>
          </a:p>
          <a:p>
            <a:pPr marL="285750" indent="-285750">
              <a:buFont typeface="Arial"/>
              <a:buChar char="•"/>
            </a:pPr>
            <a:r>
              <a:rPr lang="x-none" sz="1600" b="0" dirty="0"/>
              <a:t>São dimensões normais, e muito úteis,</a:t>
            </a:r>
          </a:p>
          <a:p>
            <a:pPr marL="285750" indent="-285750">
              <a:buFont typeface="Arial"/>
              <a:buChar char="•"/>
            </a:pPr>
            <a:endParaRPr lang="x-none" sz="1600" b="0" dirty="0"/>
          </a:p>
          <a:p>
            <a:pPr marL="285750" indent="-285750">
              <a:buFont typeface="Arial"/>
              <a:buChar char="•"/>
            </a:pPr>
            <a:r>
              <a:rPr lang="x-none" sz="1600" b="0" dirty="0"/>
              <a:t>A chave “degenerada” pode ser usada para se agrupar itens de linha em uma única ordem/pedido,</a:t>
            </a:r>
          </a:p>
          <a:p>
            <a:pPr marL="285750" indent="-285750">
              <a:buFont typeface="Arial"/>
              <a:buChar char="•"/>
            </a:pPr>
            <a:endParaRPr lang="x-none" sz="1600" b="0" dirty="0"/>
          </a:p>
          <a:p>
            <a:pPr marL="285750" indent="-285750">
              <a:buFont typeface="Arial"/>
              <a:buChar char="•"/>
            </a:pPr>
            <a:r>
              <a:rPr lang="x-none" sz="1600" b="0" dirty="0"/>
              <a:t>EX: numero médio de itens de linha que estão num pedido.</a:t>
            </a:r>
            <a:endParaRPr lang="en-US" sz="1600" b="0" dirty="0"/>
          </a:p>
        </p:txBody>
      </p:sp>
    </p:spTree>
    <p:extLst>
      <p:ext uri="{BB962C8B-B14F-4D97-AF65-F5344CB8AC3E}">
        <p14:creationId xmlns:p14="http://schemas.microsoft.com/office/powerpoint/2010/main" val="1108444862"/>
      </p:ext>
    </p:extLst>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73" name="Rectangle 21"/>
          <p:cNvSpPr>
            <a:spLocks noGrp="1" noChangeArrowheads="1"/>
          </p:cNvSpPr>
          <p:nvPr>
            <p:ph type="title" idx="4294967295"/>
          </p:nvPr>
        </p:nvSpPr>
        <p:spPr>
          <a:xfrm>
            <a:off x="395536" y="116632"/>
            <a:ext cx="7200900" cy="763587"/>
          </a:xfrm>
        </p:spPr>
        <p:txBody>
          <a:bodyPr/>
          <a:lstStyle/>
          <a:p>
            <a:r>
              <a:rPr lang="en-US" altLang="en-US" dirty="0" err="1"/>
              <a:t>Dimensões</a:t>
            </a:r>
            <a:r>
              <a:rPr lang="en-US" altLang="en-US" dirty="0"/>
              <a:t> </a:t>
            </a:r>
            <a:r>
              <a:rPr lang="en-US" altLang="en-US" dirty="0" err="1"/>
              <a:t>Degeneradas</a:t>
            </a:r>
            <a:r>
              <a:rPr lang="en-US" altLang="en-US" dirty="0"/>
              <a:t>/</a:t>
            </a:r>
            <a:r>
              <a:rPr lang="en-US" altLang="en-US" dirty="0" err="1"/>
              <a:t>Descaracterizadas</a:t>
            </a:r>
            <a:endParaRPr lang="en-US" altLang="en-US" dirty="0"/>
          </a:p>
        </p:txBody>
      </p:sp>
      <p:pic>
        <p:nvPicPr>
          <p:cNvPr id="2" name="Picture 1"/>
          <p:cNvPicPr>
            <a:picLocks noChangeAspect="1"/>
          </p:cNvPicPr>
          <p:nvPr/>
        </p:nvPicPr>
        <p:blipFill>
          <a:blip r:embed="rId3"/>
          <a:stretch>
            <a:fillRect/>
          </a:stretch>
        </p:blipFill>
        <p:spPr>
          <a:xfrm>
            <a:off x="1331640" y="1196752"/>
            <a:ext cx="6592029" cy="4608512"/>
          </a:xfrm>
          <a:prstGeom prst="rect">
            <a:avLst/>
          </a:prstGeom>
        </p:spPr>
      </p:pic>
      <p:sp>
        <p:nvSpPr>
          <p:cNvPr id="3" name="Oval 2"/>
          <p:cNvSpPr/>
          <p:nvPr/>
        </p:nvSpPr>
        <p:spPr bwMode="auto">
          <a:xfrm>
            <a:off x="3419872" y="2276872"/>
            <a:ext cx="2520280" cy="360040"/>
          </a:xfrm>
          <a:prstGeom prst="ellipse">
            <a:avLst/>
          </a:prstGeom>
          <a:noFill/>
          <a:ln w="38100" cap="flat" cmpd="sng" algn="ctr">
            <a:solidFill>
              <a:srgbClr val="FF0000"/>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cap="none" normalizeH="0" baseline="0">
              <a:ln>
                <a:noFill/>
              </a:ln>
              <a:solidFill>
                <a:schemeClr val="tx2"/>
              </a:solidFill>
              <a:effectLst/>
              <a:latin typeface="Arial" charset="0"/>
            </a:endParaRPr>
          </a:p>
        </p:txBody>
      </p:sp>
      <p:sp>
        <p:nvSpPr>
          <p:cNvPr id="4" name="Down Arrow 3"/>
          <p:cNvSpPr/>
          <p:nvPr/>
        </p:nvSpPr>
        <p:spPr bwMode="auto">
          <a:xfrm>
            <a:off x="5148064" y="2636912"/>
            <a:ext cx="144016" cy="2304256"/>
          </a:xfrm>
          <a:prstGeom prst="downArrow">
            <a:avLst/>
          </a:prstGeom>
          <a:solidFill>
            <a:srgbClr val="FFFFFF"/>
          </a:solidFill>
          <a:ln w="38100" cap="flat" cmpd="sng" algn="ctr">
            <a:solidFill>
              <a:srgbClr val="FF0000"/>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cap="none" normalizeH="0" baseline="0">
              <a:ln>
                <a:noFill/>
              </a:ln>
              <a:solidFill>
                <a:schemeClr val="tx2"/>
              </a:solidFill>
              <a:effectLst/>
              <a:latin typeface="Arial" charset="0"/>
            </a:endParaRPr>
          </a:p>
        </p:txBody>
      </p:sp>
      <p:sp>
        <p:nvSpPr>
          <p:cNvPr id="5" name="TextBox 4"/>
          <p:cNvSpPr txBox="1"/>
          <p:nvPr/>
        </p:nvSpPr>
        <p:spPr>
          <a:xfrm>
            <a:off x="3824413" y="5013176"/>
            <a:ext cx="2163991" cy="523220"/>
          </a:xfrm>
          <a:prstGeom prst="rect">
            <a:avLst/>
          </a:prstGeom>
          <a:noFill/>
        </p:spPr>
        <p:txBody>
          <a:bodyPr wrap="none" rtlCol="0">
            <a:spAutoFit/>
          </a:bodyPr>
          <a:lstStyle/>
          <a:p>
            <a:pPr algn="ctr"/>
            <a:r>
              <a:rPr lang="en-US" sz="1400" b="0" i="1" dirty="0" err="1"/>
              <a:t>Dimensão</a:t>
            </a:r>
            <a:r>
              <a:rPr lang="en-US" sz="1400" b="0" i="1" dirty="0"/>
              <a:t> </a:t>
            </a:r>
            <a:r>
              <a:rPr lang="en-US" sz="1400" b="0" i="1" dirty="0" err="1"/>
              <a:t>sem</a:t>
            </a:r>
            <a:r>
              <a:rPr lang="en-US" sz="1400" b="0" i="1" dirty="0"/>
              <a:t> </a:t>
            </a:r>
            <a:r>
              <a:rPr lang="en-US" sz="1400" b="0" i="1" dirty="0" err="1"/>
              <a:t>atributos</a:t>
            </a:r>
            <a:endParaRPr lang="en-US" sz="1400" b="0" i="1" dirty="0"/>
          </a:p>
          <a:p>
            <a:pPr algn="ctr"/>
            <a:r>
              <a:rPr lang="en-US" sz="1400" b="0" i="1" dirty="0" err="1"/>
              <a:t>degenerada</a:t>
            </a:r>
            <a:endParaRPr lang="en-US" sz="1400" b="0" i="1" dirty="0"/>
          </a:p>
        </p:txBody>
      </p:sp>
    </p:spTree>
    <p:extLst>
      <p:ext uri="{BB962C8B-B14F-4D97-AF65-F5344CB8AC3E}">
        <p14:creationId xmlns:p14="http://schemas.microsoft.com/office/powerpoint/2010/main" val="3205831448"/>
      </p:ext>
    </p:extLst>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dirty="0" err="1"/>
              <a:t>Junkie</a:t>
            </a:r>
            <a:r>
              <a:rPr lang="pt-BR" sz="2400" b="1" dirty="0"/>
              <a:t> Dimension (Dimensão Bugiganga)</a:t>
            </a:r>
          </a:p>
        </p:txBody>
      </p:sp>
    </p:spTree>
    <p:extLst>
      <p:ext uri="{BB962C8B-B14F-4D97-AF65-F5344CB8AC3E}">
        <p14:creationId xmlns:p14="http://schemas.microsoft.com/office/powerpoint/2010/main" val="29433797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323528" y="1340768"/>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a:t>
            </a:r>
            <a:r>
              <a:rPr lang="en-US" sz="2400" b="1" kern="0" dirty="0" err="1">
                <a:latin typeface="+mn-lt"/>
              </a:rPr>
              <a:t>Lixo</a:t>
            </a:r>
            <a:r>
              <a:rPr lang="en-US" sz="2400" b="1" kern="0" dirty="0">
                <a:latin typeface="+mn-lt"/>
              </a:rPr>
              <a:t> (Junk Dimensions)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r>
              <a:rPr lang="pt-BR" sz="2400" dirty="0"/>
              <a:t>Existem algumas dimensões que possuem um único nível, algo como um código e uma descrição sumária. </a:t>
            </a:r>
          </a:p>
          <a:p>
            <a:r>
              <a:rPr lang="pt-BR" sz="2400" dirty="0"/>
              <a:t>Muitas vezes essas dimensões são booleanas, isto é, admitem apenas sim ou não no domínio.</a:t>
            </a:r>
          </a:p>
          <a:p>
            <a:r>
              <a:rPr lang="pt-BR" sz="2400" dirty="0"/>
              <a:t>Quando pensamos em atendentes que podem também ser vendedores, estamos diante dessa situação.</a:t>
            </a:r>
          </a:p>
          <a:p>
            <a:r>
              <a:rPr lang="pt-BR" sz="2400" dirty="0"/>
              <a:t>Como essa é uma situação usual, corre-se o risco de se ter incontáveis situações como essa e gerarmos uma indesejável “</a:t>
            </a:r>
            <a:r>
              <a:rPr lang="pt-BR" sz="2400" dirty="0" err="1"/>
              <a:t>centopéia</a:t>
            </a:r>
            <a:r>
              <a:rPr lang="pt-BR" sz="2400" dirty="0"/>
              <a:t>”.</a:t>
            </a:r>
          </a:p>
        </p:txBody>
      </p:sp>
      <p:pic>
        <p:nvPicPr>
          <p:cNvPr id="4098" name="Picture 2"/>
          <p:cNvPicPr>
            <a:picLocks noChangeAspect="1" noChangeArrowheads="1"/>
          </p:cNvPicPr>
          <p:nvPr/>
        </p:nvPicPr>
        <p:blipFill>
          <a:blip r:embed="rId2" cstate="print"/>
          <a:srcRect/>
          <a:stretch>
            <a:fillRect/>
          </a:stretch>
        </p:blipFill>
        <p:spPr bwMode="auto">
          <a:xfrm>
            <a:off x="7088950" y="5661248"/>
            <a:ext cx="1605242" cy="954319"/>
          </a:xfrm>
          <a:prstGeom prst="rect">
            <a:avLst/>
          </a:prstGeom>
          <a:noFill/>
          <a:ln w="9525">
            <a:noFill/>
            <a:miter lim="800000"/>
            <a:headEnd/>
            <a:tailEnd/>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7325"/>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51520" y="145742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a:t>
            </a:r>
            <a:r>
              <a:rPr lang="en-US" sz="2400" b="1" kern="0" dirty="0" err="1">
                <a:latin typeface="+mn-lt"/>
              </a:rPr>
              <a:t>Lixo</a:t>
            </a:r>
            <a:r>
              <a:rPr lang="en-US" sz="2400" b="1" kern="0" dirty="0">
                <a:latin typeface="+mn-lt"/>
              </a:rPr>
              <a:t> (Junk Dimensions)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r>
              <a:rPr lang="pt-BR" sz="2400" dirty="0"/>
              <a:t>Uma técnica que permite a redução do número de chaves estrangeiras de uma tabela fato é a criação de Dimensões ‘lixo’ (</a:t>
            </a:r>
            <a:r>
              <a:rPr lang="pt-BR" sz="2400" dirty="0" err="1"/>
              <a:t>Junk</a:t>
            </a:r>
            <a:r>
              <a:rPr lang="pt-BR" sz="2400" dirty="0"/>
              <a:t> </a:t>
            </a:r>
            <a:r>
              <a:rPr lang="pt-BR" sz="2400" dirty="0" err="1"/>
              <a:t>Dimensions</a:t>
            </a:r>
            <a:r>
              <a:rPr lang="pt-BR" sz="2400" dirty="0"/>
              <a:t>). </a:t>
            </a:r>
          </a:p>
          <a:p>
            <a:r>
              <a:rPr lang="pt-BR" sz="2400" dirty="0"/>
              <a:t>Estas, contrariamente ao que sugere seu nome, </a:t>
            </a:r>
          </a:p>
          <a:p>
            <a:r>
              <a:rPr lang="pt-BR" sz="2400" dirty="0"/>
              <a:t>São dimensões artificiais, onde podemos colocar várias atributos numa única dimensão. </a:t>
            </a:r>
          </a:p>
          <a:p>
            <a:r>
              <a:rPr lang="pt-BR" sz="2400" dirty="0"/>
              <a:t>Esta estratégia pode reduzir drasticamente o número de chaves estrangeiras na tabela fato.</a:t>
            </a:r>
            <a:endParaRPr lang="en-US" sz="2400" dirty="0"/>
          </a:p>
          <a:p>
            <a:r>
              <a:rPr lang="pt-BR" sz="2400" dirty="0"/>
              <a:t>O número de indicadores também influencia na criação de uma ou mais dimensão lixo.</a:t>
            </a:r>
          </a:p>
        </p:txBody>
      </p:sp>
      <p:pic>
        <p:nvPicPr>
          <p:cNvPr id="4" name="Picture 2"/>
          <p:cNvPicPr>
            <a:picLocks noChangeAspect="1" noChangeArrowheads="1"/>
          </p:cNvPicPr>
          <p:nvPr/>
        </p:nvPicPr>
        <p:blipFill>
          <a:blip r:embed="rId2" cstate="print"/>
          <a:srcRect/>
          <a:stretch>
            <a:fillRect/>
          </a:stretch>
        </p:blipFill>
        <p:spPr bwMode="auto">
          <a:xfrm>
            <a:off x="7088950" y="5661248"/>
            <a:ext cx="1605242" cy="954319"/>
          </a:xfrm>
          <a:prstGeom prst="rect">
            <a:avLst/>
          </a:prstGeom>
          <a:noFill/>
          <a:ln w="9525">
            <a:noFill/>
            <a:miter lim="800000"/>
            <a:headEnd/>
            <a:tailEnd/>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5888"/>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51520" y="145742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a:t>
            </a:r>
            <a:r>
              <a:rPr lang="en-US" sz="2400" b="1" kern="0" dirty="0" err="1">
                <a:latin typeface="+mn-lt"/>
              </a:rPr>
              <a:t>Lixo</a:t>
            </a:r>
            <a:r>
              <a:rPr lang="en-US" sz="2400" b="1" kern="0" dirty="0">
                <a:latin typeface="+mn-lt"/>
              </a:rPr>
              <a:t> (Junk Dimensions)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r>
              <a:rPr lang="pt-BR" sz="2400" dirty="0"/>
              <a:t>Uma </a:t>
            </a:r>
            <a:r>
              <a:rPr lang="pt-BR" sz="2400" dirty="0" err="1"/>
              <a:t>Junk</a:t>
            </a:r>
            <a:r>
              <a:rPr lang="pt-BR" sz="2400" dirty="0"/>
              <a:t> </a:t>
            </a:r>
            <a:r>
              <a:rPr lang="pt-BR" sz="2400" dirty="0" err="1"/>
              <a:t>Dimension</a:t>
            </a:r>
            <a:r>
              <a:rPr lang="pt-BR" sz="2400" dirty="0"/>
              <a:t> (dimensão lixo ou sucata, na maioria das traduções), então nada mais é que uma coleção de códigos transacionais booleanos e/ou textuais que são alheios a qualquer dimensão. </a:t>
            </a:r>
          </a:p>
          <a:p>
            <a:r>
              <a:rPr lang="pt-BR" sz="2400" dirty="0"/>
              <a:t>A dimensão lixo é simplesmente uma estrutura que fornece um local conveniente para armazenar esse tipo de atributo quando se faz a modelagem dimensional. </a:t>
            </a:r>
          </a:p>
        </p:txBody>
      </p:sp>
      <p:pic>
        <p:nvPicPr>
          <p:cNvPr id="4" name="Picture 2"/>
          <p:cNvPicPr>
            <a:picLocks noChangeAspect="1" noChangeArrowheads="1"/>
          </p:cNvPicPr>
          <p:nvPr/>
        </p:nvPicPr>
        <p:blipFill>
          <a:blip r:embed="rId2" cstate="print"/>
          <a:srcRect/>
          <a:stretch>
            <a:fillRect/>
          </a:stretch>
        </p:blipFill>
        <p:spPr bwMode="auto">
          <a:xfrm>
            <a:off x="7088950" y="5661248"/>
            <a:ext cx="1605242" cy="954319"/>
          </a:xfrm>
          <a:prstGeom prst="rect">
            <a:avLst/>
          </a:prstGeom>
          <a:noFill/>
          <a:ln w="9525">
            <a:noFill/>
            <a:miter lim="800000"/>
            <a:headEnd/>
            <a:tailEnd/>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323528" y="145742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a:t>
            </a:r>
            <a:r>
              <a:rPr lang="en-US" sz="2400" b="1" kern="0" dirty="0" err="1">
                <a:latin typeface="+mn-lt"/>
              </a:rPr>
              <a:t>Lixo</a:t>
            </a:r>
            <a:r>
              <a:rPr lang="en-US" sz="2400" b="1" kern="0" dirty="0">
                <a:latin typeface="+mn-lt"/>
              </a:rPr>
              <a:t> (Junk Dimensions)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r>
              <a:rPr lang="pt-BR" sz="2400" dirty="0"/>
              <a:t>Se o fato tiver, por exemplo medidas como “valor do título”, “valor líquido”, “comissão”, “margem de lucro” e estiver relacionado a várias dimensões, como data, cliente, vendedor, entre outros e  esse fato também possuir atributos </a:t>
            </a:r>
            <a:r>
              <a:rPr lang="pt-BR" sz="2400" dirty="0" err="1"/>
              <a:t>boolenos</a:t>
            </a:r>
            <a:r>
              <a:rPr lang="pt-BR" sz="2400" dirty="0"/>
              <a:t> relacionados a operação que gerou o fato e que não estejam diretamente relacionadas com alguma das demais dimensões, tendem a formar uma dimensão “lixo”. </a:t>
            </a:r>
            <a:endParaRPr kumimoji="0" lang="pt-BR" sz="2400" b="0" i="0" u="none" strike="noStrike" kern="0" cap="none" spc="0" normalizeH="0" baseline="0" noProof="0" dirty="0">
              <a:ln>
                <a:noFill/>
              </a:ln>
              <a:solidFill>
                <a:schemeClr val="tx1"/>
              </a:solidFill>
              <a:effectLst/>
              <a:uLnTx/>
              <a:uFillTx/>
              <a:latin typeface="+mn-lt"/>
            </a:endParaRPr>
          </a:p>
        </p:txBody>
      </p:sp>
      <p:pic>
        <p:nvPicPr>
          <p:cNvPr id="4" name="Picture 2"/>
          <p:cNvPicPr>
            <a:picLocks noChangeAspect="1" noChangeArrowheads="1"/>
          </p:cNvPicPr>
          <p:nvPr/>
        </p:nvPicPr>
        <p:blipFill>
          <a:blip r:embed="rId2" cstate="print"/>
          <a:srcRect/>
          <a:stretch>
            <a:fillRect/>
          </a:stretch>
        </p:blipFill>
        <p:spPr bwMode="auto">
          <a:xfrm>
            <a:off x="7088950" y="5661248"/>
            <a:ext cx="1605242" cy="954319"/>
          </a:xfrm>
          <a:prstGeom prst="rect">
            <a:avLst/>
          </a:prstGeom>
          <a:noFill/>
          <a:ln w="9525">
            <a:noFill/>
            <a:miter lim="800000"/>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7325"/>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51520" y="145742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kumimoji="0" lang="en-US" sz="2400" b="1" i="0" u="none" strike="noStrike" kern="0" cap="none" spc="0" normalizeH="0" baseline="0" noProof="0" dirty="0" err="1">
                <a:ln>
                  <a:noFill/>
                </a:ln>
                <a:solidFill>
                  <a:schemeClr val="tx1"/>
                </a:solidFill>
                <a:effectLst/>
                <a:uLnTx/>
                <a:uFillTx/>
                <a:latin typeface="+mn-lt"/>
                <a:ea typeface="+mn-ea"/>
                <a:cs typeface="+mn-cs"/>
              </a:rPr>
              <a:t>Fato</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kumimoji="0" lang="pt-BR" sz="2400" b="0" i="0" u="none" strike="noStrike" kern="0" cap="none" spc="0" normalizeH="0" baseline="0" noProof="0" dirty="0">
                <a:ln>
                  <a:noFill/>
                </a:ln>
                <a:solidFill>
                  <a:schemeClr val="tx1"/>
                </a:solidFill>
                <a:effectLst/>
                <a:uLnTx/>
                <a:uFillTx/>
                <a:latin typeface="+mn-lt"/>
                <a:ea typeface="+mn-ea"/>
                <a:cs typeface="+mn-cs"/>
              </a:rPr>
              <a:t>Habitualmente iremos querer saber</a:t>
            </a:r>
            <a:r>
              <a:rPr kumimoji="0" lang="pt-BR" sz="2400" b="0" i="0" u="none" strike="noStrike" kern="0" cap="none" spc="0" normalizeH="0" noProof="0" dirty="0">
                <a:ln>
                  <a:noFill/>
                </a:ln>
                <a:solidFill>
                  <a:schemeClr val="tx1"/>
                </a:solidFill>
                <a:effectLst/>
                <a:uLnTx/>
                <a:uFillTx/>
                <a:latin typeface="+mn-lt"/>
                <a:ea typeface="+mn-ea"/>
                <a:cs typeface="+mn-cs"/>
              </a:rPr>
              <a:t> o que é variável em relação a </a:t>
            </a:r>
            <a:r>
              <a:rPr kumimoji="0" lang="pt-BR" sz="2400" b="1" i="0" u="none" strike="noStrike" kern="0" cap="none" spc="0" normalizeH="0" noProof="0" dirty="0">
                <a:ln>
                  <a:noFill/>
                </a:ln>
                <a:solidFill>
                  <a:schemeClr val="tx1"/>
                </a:solidFill>
                <a:effectLst/>
                <a:uLnTx/>
                <a:uFillTx/>
                <a:latin typeface="+mn-lt"/>
                <a:ea typeface="+mn-ea"/>
                <a:cs typeface="+mn-cs"/>
              </a:rPr>
              <a:t>dimensão tempo</a:t>
            </a:r>
            <a:r>
              <a:rPr lang="pt-BR" sz="2400" kern="0" dirty="0">
                <a:latin typeface="+mn-lt"/>
              </a:rPr>
              <a:t>.</a:t>
            </a:r>
            <a:r>
              <a:rPr kumimoji="0" lang="pt-BR" sz="2400" b="0" i="0" u="none" strike="noStrike" kern="0" cap="none" spc="0" normalizeH="0" baseline="0" noProof="0" dirty="0">
                <a:ln>
                  <a:noFill/>
                </a:ln>
                <a:solidFill>
                  <a:schemeClr val="tx1"/>
                </a:solidFill>
                <a:effectLst/>
                <a:uLnTx/>
                <a:uFillTx/>
                <a:latin typeface="+mn-lt"/>
                <a:ea typeface="+mn-ea"/>
                <a:cs typeface="+mn-cs"/>
              </a:rPr>
              <a:t> </a:t>
            </a:r>
            <a:r>
              <a:rPr lang="pt-BR" sz="2400" kern="0" dirty="0">
                <a:latin typeface="+mn-lt"/>
              </a:rPr>
              <a:t>A pergunta usual é o que acontece com produtos, clientes e toda espécie de grupamentos nos últimos três meses? Ou nos dias 15 de cada mês?</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kumimoji="0" lang="pt-BR" sz="2400" b="0" i="0" u="none" strike="noStrike" kern="0" cap="none" spc="0" normalizeH="0" baseline="0" noProof="0" dirty="0">
                <a:ln>
                  <a:noFill/>
                </a:ln>
                <a:solidFill>
                  <a:schemeClr val="tx1"/>
                </a:solidFill>
                <a:effectLst/>
                <a:uLnTx/>
                <a:uFillTx/>
                <a:latin typeface="+mn-lt"/>
                <a:ea typeface="+mn-ea"/>
                <a:cs typeface="+mn-cs"/>
              </a:rPr>
              <a:t>Daí essa dimensão,</a:t>
            </a:r>
            <a:r>
              <a:rPr kumimoji="0" lang="pt-BR" sz="2400" b="0" i="0" u="none" strike="noStrike" kern="0" cap="none" spc="0" normalizeH="0" noProof="0" dirty="0">
                <a:ln>
                  <a:noFill/>
                </a:ln>
                <a:solidFill>
                  <a:schemeClr val="tx1"/>
                </a:solidFill>
                <a:effectLst/>
                <a:uLnTx/>
                <a:uFillTx/>
                <a:latin typeface="+mn-lt"/>
                <a:ea typeface="+mn-ea"/>
                <a:cs typeface="+mn-cs"/>
              </a:rPr>
              <a:t> na grande maioria dos casos, estar presente.</a:t>
            </a:r>
          </a:p>
          <a:p>
            <a:pPr marL="742950" lvl="1" indent="-285750">
              <a:lnSpc>
                <a:spcPct val="90000"/>
              </a:lnSpc>
              <a:spcBef>
                <a:spcPct val="20000"/>
              </a:spcBef>
              <a:buClr>
                <a:schemeClr val="tx2"/>
              </a:buClr>
              <a:buSzPct val="70000"/>
              <a:buFont typeface="Wingdings" pitchFamily="2" charset="2"/>
              <a:buChar char="¡"/>
            </a:pPr>
            <a:r>
              <a:rPr lang="pt-BR" sz="2400" kern="0" baseline="0" dirty="0">
                <a:latin typeface="+mn-lt"/>
              </a:rPr>
              <a:t>Exemplos: Número</a:t>
            </a:r>
            <a:r>
              <a:rPr lang="pt-BR" sz="2400" kern="0" dirty="0">
                <a:latin typeface="+mn-lt"/>
              </a:rPr>
              <a:t> de Consultas Realizadas para um Paciente em janeiro; Número de Produtos vendidos na semana do Dia das Mães.</a:t>
            </a: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tabLst/>
              <a:defRPr/>
            </a:pPr>
            <a:endParaRPr kumimoji="0" lang="pt-BR" sz="2400" b="0" i="0" u="none" strike="noStrike" kern="0" cap="none" spc="0" normalizeH="0" baseline="0" noProof="0" dirty="0">
              <a:ln>
                <a:noFill/>
              </a:ln>
              <a:solidFill>
                <a:schemeClr val="tx1"/>
              </a:solidFill>
              <a:effectLst/>
              <a:uLnTx/>
              <a:uFillTx/>
              <a:latin typeface="+mn-lt"/>
            </a:endParaRPr>
          </a:p>
        </p:txBody>
      </p:sp>
      <p:pic>
        <p:nvPicPr>
          <p:cNvPr id="4" name="Picture 2"/>
          <p:cNvPicPr>
            <a:picLocks noChangeAspect="1" noChangeArrowheads="1"/>
          </p:cNvPicPr>
          <p:nvPr/>
        </p:nvPicPr>
        <p:blipFill>
          <a:blip r:embed="rId2" cstate="print"/>
          <a:srcRect/>
          <a:stretch>
            <a:fillRect/>
          </a:stretch>
        </p:blipFill>
        <p:spPr bwMode="auto">
          <a:xfrm>
            <a:off x="7020272" y="5316156"/>
            <a:ext cx="1810891" cy="1541844"/>
          </a:xfrm>
          <a:prstGeom prst="rect">
            <a:avLst/>
          </a:prstGeom>
          <a:noFill/>
          <a:ln w="9525">
            <a:noFill/>
            <a:miter lim="800000"/>
            <a:headEnd/>
            <a:tailEnd/>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4300"/>
            <a:ext cx="7343775" cy="1011238"/>
          </a:xfrm>
        </p:spPr>
        <p:txBody>
          <a:bodyPr>
            <a:normAutofit/>
          </a:bodyPr>
          <a:lstStyle/>
          <a:p>
            <a:r>
              <a:rPr lang="pt-BR" dirty="0"/>
              <a:t>Modelagem Dimensional - Complementos</a:t>
            </a:r>
          </a:p>
        </p:txBody>
      </p:sp>
      <p:sp>
        <p:nvSpPr>
          <p:cNvPr id="5" name="Rectangle 3"/>
          <p:cNvSpPr txBox="1">
            <a:spLocks noChangeArrowheads="1"/>
          </p:cNvSpPr>
          <p:nvPr/>
        </p:nvSpPr>
        <p:spPr>
          <a:xfrm>
            <a:off x="251520" y="1196752"/>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a:t>
            </a:r>
            <a:r>
              <a:rPr lang="en-US" sz="2400" b="1" kern="0" dirty="0" err="1">
                <a:latin typeface="+mn-lt"/>
              </a:rPr>
              <a:t>Lixo</a:t>
            </a:r>
            <a:r>
              <a:rPr lang="en-US" sz="2400" b="1" kern="0" dirty="0">
                <a:latin typeface="+mn-lt"/>
              </a:rPr>
              <a:t> (Junk Dimensions)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r>
              <a:rPr lang="pt-BR" sz="2400" dirty="0"/>
              <a:t>Assim o tipo e forma de pagamento, a fonte que originou o negócio e se este negócio gera comissão ao atendente parecem se “encaixar” com a ideia de uma dimensão “lixo”.</a:t>
            </a:r>
          </a:p>
          <a:p>
            <a:endParaRPr kumimoji="0" lang="pt-BR" sz="2400" b="0" i="0" u="none" strike="noStrike" kern="0" cap="none" spc="0" normalizeH="0" baseline="0" noProof="0" dirty="0">
              <a:ln>
                <a:noFill/>
              </a:ln>
              <a:solidFill>
                <a:schemeClr val="tx1"/>
              </a:solidFill>
              <a:effectLst/>
              <a:uLnTx/>
              <a:uFillTx/>
              <a:latin typeface="+mn-lt"/>
            </a:endParaRPr>
          </a:p>
        </p:txBody>
      </p:sp>
      <p:graphicFrame>
        <p:nvGraphicFramePr>
          <p:cNvPr id="6" name="Tabela 5"/>
          <p:cNvGraphicFramePr>
            <a:graphicFrameLocks noGrp="1"/>
          </p:cNvGraphicFramePr>
          <p:nvPr>
            <p:extLst>
              <p:ext uri="{D42A27DB-BD31-4B8C-83A1-F6EECF244321}">
                <p14:modId xmlns:p14="http://schemas.microsoft.com/office/powerpoint/2010/main" val="363740738"/>
              </p:ext>
            </p:extLst>
          </p:nvPr>
        </p:nvGraphicFramePr>
        <p:xfrm>
          <a:off x="323528" y="3284984"/>
          <a:ext cx="8280920" cy="2966720"/>
        </p:xfrm>
        <a:graphic>
          <a:graphicData uri="http://schemas.openxmlformats.org/drawingml/2006/table">
            <a:tbl>
              <a:tblPr firstRow="1" bandRow="1">
                <a:tableStyleId>{5C22544A-7EE6-4342-B048-85BDC9FD1C3A}</a:tableStyleId>
              </a:tblPr>
              <a:tblGrid>
                <a:gridCol w="1080120">
                  <a:extLst>
                    <a:ext uri="{9D8B030D-6E8A-4147-A177-3AD203B41FA5}">
                      <a16:colId xmlns:a16="http://schemas.microsoft.com/office/drawing/2014/main" val="20000"/>
                    </a:ext>
                  </a:extLst>
                </a:gridCol>
                <a:gridCol w="2232248">
                  <a:extLst>
                    <a:ext uri="{9D8B030D-6E8A-4147-A177-3AD203B41FA5}">
                      <a16:colId xmlns:a16="http://schemas.microsoft.com/office/drawing/2014/main" val="20001"/>
                    </a:ext>
                  </a:extLst>
                </a:gridCol>
                <a:gridCol w="1656184">
                  <a:extLst>
                    <a:ext uri="{9D8B030D-6E8A-4147-A177-3AD203B41FA5}">
                      <a16:colId xmlns:a16="http://schemas.microsoft.com/office/drawing/2014/main" val="20002"/>
                    </a:ext>
                  </a:extLst>
                </a:gridCol>
                <a:gridCol w="1656184">
                  <a:extLst>
                    <a:ext uri="{9D8B030D-6E8A-4147-A177-3AD203B41FA5}">
                      <a16:colId xmlns:a16="http://schemas.microsoft.com/office/drawing/2014/main" val="20003"/>
                    </a:ext>
                  </a:extLst>
                </a:gridCol>
                <a:gridCol w="1656184">
                  <a:extLst>
                    <a:ext uri="{9D8B030D-6E8A-4147-A177-3AD203B41FA5}">
                      <a16:colId xmlns:a16="http://schemas.microsoft.com/office/drawing/2014/main" val="20004"/>
                    </a:ext>
                  </a:extLst>
                </a:gridCol>
              </a:tblGrid>
              <a:tr h="370840">
                <a:tc>
                  <a:txBody>
                    <a:bodyPr/>
                    <a:lstStyle/>
                    <a:p>
                      <a:r>
                        <a:rPr lang="pt-BR" dirty="0"/>
                        <a:t>Chave</a:t>
                      </a:r>
                    </a:p>
                  </a:txBody>
                  <a:tcPr>
                    <a:solidFill>
                      <a:srgbClr val="CC0000"/>
                    </a:solidFill>
                  </a:tcPr>
                </a:tc>
                <a:tc>
                  <a:txBody>
                    <a:bodyPr/>
                    <a:lstStyle/>
                    <a:p>
                      <a:r>
                        <a:rPr lang="pt-BR" dirty="0"/>
                        <a:t>Descrição</a:t>
                      </a:r>
                    </a:p>
                  </a:txBody>
                  <a:tcPr>
                    <a:solidFill>
                      <a:srgbClr val="CC0000"/>
                    </a:solidFill>
                  </a:tcPr>
                </a:tc>
                <a:tc>
                  <a:txBody>
                    <a:bodyPr/>
                    <a:lstStyle/>
                    <a:p>
                      <a:r>
                        <a:rPr lang="pt-BR" dirty="0"/>
                        <a:t>Tipo</a:t>
                      </a:r>
                    </a:p>
                  </a:txBody>
                  <a:tcPr>
                    <a:solidFill>
                      <a:srgbClr val="CC0000"/>
                    </a:solidFill>
                  </a:tcPr>
                </a:tc>
                <a:tc>
                  <a:txBody>
                    <a:bodyPr/>
                    <a:lstStyle/>
                    <a:p>
                      <a:r>
                        <a:rPr lang="pt-BR" dirty="0"/>
                        <a:t>Fonte</a:t>
                      </a:r>
                    </a:p>
                  </a:txBody>
                  <a:tcPr>
                    <a:solidFill>
                      <a:srgbClr val="CC0000"/>
                    </a:solidFill>
                  </a:tcPr>
                </a:tc>
                <a:tc>
                  <a:txBody>
                    <a:bodyPr/>
                    <a:lstStyle/>
                    <a:p>
                      <a:pPr algn="ctr"/>
                      <a:r>
                        <a:rPr lang="pt-BR" dirty="0"/>
                        <a:t>Comissão</a:t>
                      </a:r>
                    </a:p>
                  </a:txBody>
                  <a:tcPr>
                    <a:solidFill>
                      <a:srgbClr val="CC0000"/>
                    </a:solidFill>
                  </a:tcPr>
                </a:tc>
                <a:extLst>
                  <a:ext uri="{0D108BD9-81ED-4DB2-BD59-A6C34878D82A}">
                    <a16:rowId xmlns:a16="http://schemas.microsoft.com/office/drawing/2014/main" val="10000"/>
                  </a:ext>
                </a:extLst>
              </a:tr>
              <a:tr h="370840">
                <a:tc>
                  <a:txBody>
                    <a:bodyPr/>
                    <a:lstStyle/>
                    <a:p>
                      <a:r>
                        <a:rPr lang="pt-BR" dirty="0"/>
                        <a:t>1</a:t>
                      </a:r>
                    </a:p>
                  </a:txBody>
                  <a:tcPr>
                    <a:solidFill>
                      <a:srgbClr val="FFCC99"/>
                    </a:solidFill>
                  </a:tcPr>
                </a:tc>
                <a:tc>
                  <a:txBody>
                    <a:bodyPr/>
                    <a:lstStyle/>
                    <a:p>
                      <a:r>
                        <a:rPr lang="pt-BR" dirty="0"/>
                        <a:t>Dinheiro</a:t>
                      </a:r>
                    </a:p>
                  </a:txBody>
                  <a:tcPr>
                    <a:solidFill>
                      <a:srgbClr val="FFCC99"/>
                    </a:solidFill>
                  </a:tcPr>
                </a:tc>
                <a:tc>
                  <a:txBody>
                    <a:bodyPr/>
                    <a:lstStyle/>
                    <a:p>
                      <a:r>
                        <a:rPr lang="pt-BR" dirty="0"/>
                        <a:t>Dinheiro</a:t>
                      </a:r>
                    </a:p>
                  </a:txBody>
                  <a:tcPr>
                    <a:solidFill>
                      <a:srgbClr val="FFCC99"/>
                    </a:solidFill>
                  </a:tcPr>
                </a:tc>
                <a:tc>
                  <a:txBody>
                    <a:bodyPr/>
                    <a:lstStyle/>
                    <a:p>
                      <a:r>
                        <a:rPr lang="pt-BR" dirty="0"/>
                        <a:t>TMK</a:t>
                      </a:r>
                    </a:p>
                  </a:txBody>
                  <a:tcPr>
                    <a:solidFill>
                      <a:srgbClr val="FFCC99"/>
                    </a:solidFill>
                  </a:tcPr>
                </a:tc>
                <a:tc>
                  <a:txBody>
                    <a:bodyPr/>
                    <a:lstStyle/>
                    <a:p>
                      <a:pPr algn="ctr"/>
                      <a:r>
                        <a:rPr lang="pt-BR" dirty="0"/>
                        <a:t>S</a:t>
                      </a:r>
                    </a:p>
                  </a:txBody>
                  <a:tcPr>
                    <a:solidFill>
                      <a:srgbClr val="FFCC99"/>
                    </a:solidFill>
                  </a:tcPr>
                </a:tc>
                <a:extLst>
                  <a:ext uri="{0D108BD9-81ED-4DB2-BD59-A6C34878D82A}">
                    <a16:rowId xmlns:a16="http://schemas.microsoft.com/office/drawing/2014/main" val="10001"/>
                  </a:ext>
                </a:extLst>
              </a:tr>
              <a:tr h="370840">
                <a:tc>
                  <a:txBody>
                    <a:bodyPr/>
                    <a:lstStyle/>
                    <a:p>
                      <a:r>
                        <a:rPr lang="pt-BR" dirty="0"/>
                        <a:t>2</a:t>
                      </a:r>
                    </a:p>
                  </a:txBody>
                  <a:tcPr>
                    <a:solidFill>
                      <a:srgbClr val="FFCC99"/>
                    </a:solidFill>
                  </a:tcPr>
                </a:tc>
                <a:tc>
                  <a:txBody>
                    <a:bodyPr/>
                    <a:lstStyle/>
                    <a:p>
                      <a:r>
                        <a:rPr lang="pt-BR" dirty="0"/>
                        <a:t>Visa</a:t>
                      </a:r>
                    </a:p>
                  </a:txBody>
                  <a:tcPr>
                    <a:solidFill>
                      <a:srgbClr val="FFCC99"/>
                    </a:solidFill>
                  </a:tcPr>
                </a:tc>
                <a:tc>
                  <a:txBody>
                    <a:bodyPr/>
                    <a:lstStyle/>
                    <a:p>
                      <a:r>
                        <a:rPr lang="pt-BR" dirty="0"/>
                        <a:t>CT</a:t>
                      </a:r>
                      <a:r>
                        <a:rPr lang="pt-BR" baseline="0" dirty="0"/>
                        <a:t> </a:t>
                      </a:r>
                      <a:r>
                        <a:rPr lang="pt-BR" baseline="0" dirty="0" err="1"/>
                        <a:t>Cred</a:t>
                      </a:r>
                      <a:endParaRPr lang="pt-BR" dirty="0"/>
                    </a:p>
                  </a:txBody>
                  <a:tcPr>
                    <a:solidFill>
                      <a:srgbClr val="FFCC99"/>
                    </a:solidFill>
                  </a:tcPr>
                </a:tc>
                <a:tc>
                  <a:txBody>
                    <a:bodyPr/>
                    <a:lstStyle/>
                    <a:p>
                      <a:r>
                        <a:rPr lang="pt-BR" dirty="0"/>
                        <a:t>Atendente</a:t>
                      </a:r>
                    </a:p>
                  </a:txBody>
                  <a:tcPr>
                    <a:solidFill>
                      <a:srgbClr val="FFCC99"/>
                    </a:solidFill>
                  </a:tcPr>
                </a:tc>
                <a:tc>
                  <a:txBody>
                    <a:bodyPr/>
                    <a:lstStyle/>
                    <a:p>
                      <a:pPr algn="ctr"/>
                      <a:r>
                        <a:rPr lang="pt-BR" dirty="0"/>
                        <a:t>S</a:t>
                      </a:r>
                    </a:p>
                  </a:txBody>
                  <a:tcPr>
                    <a:solidFill>
                      <a:srgbClr val="FFCC99"/>
                    </a:solidFill>
                  </a:tcPr>
                </a:tc>
                <a:extLst>
                  <a:ext uri="{0D108BD9-81ED-4DB2-BD59-A6C34878D82A}">
                    <a16:rowId xmlns:a16="http://schemas.microsoft.com/office/drawing/2014/main" val="10002"/>
                  </a:ext>
                </a:extLst>
              </a:tr>
              <a:tr h="370840">
                <a:tc>
                  <a:txBody>
                    <a:bodyPr/>
                    <a:lstStyle/>
                    <a:p>
                      <a:r>
                        <a:rPr lang="pt-BR" dirty="0"/>
                        <a:t>3</a:t>
                      </a:r>
                    </a:p>
                  </a:txBody>
                  <a:tcPr>
                    <a:solidFill>
                      <a:srgbClr val="FFCC99"/>
                    </a:solidFill>
                  </a:tcPr>
                </a:tc>
                <a:tc>
                  <a:txBody>
                    <a:bodyPr/>
                    <a:lstStyle/>
                    <a:p>
                      <a:r>
                        <a:rPr lang="pt-BR" dirty="0"/>
                        <a:t>Master</a:t>
                      </a:r>
                    </a:p>
                  </a:txBody>
                  <a:tcPr>
                    <a:solidFill>
                      <a:srgbClr val="FFCC99"/>
                    </a:solidFill>
                  </a:tcPr>
                </a:tc>
                <a:tc>
                  <a:txBody>
                    <a:bodyPr/>
                    <a:lstStyle/>
                    <a:p>
                      <a:r>
                        <a:rPr lang="pt-BR" dirty="0"/>
                        <a:t>CT</a:t>
                      </a:r>
                      <a:r>
                        <a:rPr lang="pt-BR" baseline="0" dirty="0"/>
                        <a:t> </a:t>
                      </a:r>
                      <a:r>
                        <a:rPr lang="pt-BR" baseline="0" dirty="0" err="1"/>
                        <a:t>Cred</a:t>
                      </a:r>
                      <a:endParaRPr lang="pt-BR" dirty="0"/>
                    </a:p>
                  </a:txBody>
                  <a:tcPr>
                    <a:solidFill>
                      <a:srgbClr val="FFCC99"/>
                    </a:solidFill>
                  </a:tcPr>
                </a:tc>
                <a:tc>
                  <a:txBody>
                    <a:bodyPr/>
                    <a:lstStyle/>
                    <a:p>
                      <a:r>
                        <a:rPr lang="pt-BR" dirty="0"/>
                        <a:t>Atendente</a:t>
                      </a:r>
                    </a:p>
                  </a:txBody>
                  <a:tcPr>
                    <a:solidFill>
                      <a:srgbClr val="FFCC99"/>
                    </a:solidFill>
                  </a:tcPr>
                </a:tc>
                <a:tc>
                  <a:txBody>
                    <a:bodyPr/>
                    <a:lstStyle/>
                    <a:p>
                      <a:pPr algn="ctr"/>
                      <a:r>
                        <a:rPr lang="pt-BR" dirty="0"/>
                        <a:t>N</a:t>
                      </a:r>
                    </a:p>
                  </a:txBody>
                  <a:tcPr>
                    <a:solidFill>
                      <a:srgbClr val="FFCC99"/>
                    </a:solidFill>
                  </a:tcPr>
                </a:tc>
                <a:extLst>
                  <a:ext uri="{0D108BD9-81ED-4DB2-BD59-A6C34878D82A}">
                    <a16:rowId xmlns:a16="http://schemas.microsoft.com/office/drawing/2014/main" val="10003"/>
                  </a:ext>
                </a:extLst>
              </a:tr>
              <a:tr h="370840">
                <a:tc>
                  <a:txBody>
                    <a:bodyPr/>
                    <a:lstStyle/>
                    <a:p>
                      <a:r>
                        <a:rPr lang="pt-BR" dirty="0"/>
                        <a:t>4</a:t>
                      </a:r>
                    </a:p>
                  </a:txBody>
                  <a:tcPr>
                    <a:solidFill>
                      <a:srgbClr val="FFCC99"/>
                    </a:solidFill>
                  </a:tcPr>
                </a:tc>
                <a:tc>
                  <a:txBody>
                    <a:bodyPr/>
                    <a:lstStyle/>
                    <a:p>
                      <a:r>
                        <a:rPr lang="pt-BR" dirty="0"/>
                        <a:t>Visa</a:t>
                      </a:r>
                    </a:p>
                  </a:txBody>
                  <a:tcPr>
                    <a:solidFill>
                      <a:srgbClr val="FFCC99"/>
                    </a:solidFill>
                  </a:tcPr>
                </a:tc>
                <a:tc>
                  <a:txBody>
                    <a:bodyPr/>
                    <a:lstStyle/>
                    <a:p>
                      <a:r>
                        <a:rPr lang="pt-BR" dirty="0"/>
                        <a:t>CT</a:t>
                      </a:r>
                      <a:r>
                        <a:rPr lang="pt-BR" baseline="0" dirty="0"/>
                        <a:t> </a:t>
                      </a:r>
                      <a:r>
                        <a:rPr lang="pt-BR" baseline="0" dirty="0" err="1"/>
                        <a:t>Deb</a:t>
                      </a:r>
                      <a:endParaRPr lang="pt-BR" dirty="0"/>
                    </a:p>
                  </a:txBody>
                  <a:tcPr>
                    <a:solidFill>
                      <a:srgbClr val="FFCC99"/>
                    </a:solidFill>
                  </a:tcPr>
                </a:tc>
                <a:tc>
                  <a:txBody>
                    <a:bodyPr/>
                    <a:lstStyle/>
                    <a:p>
                      <a:r>
                        <a:rPr lang="pt-BR" dirty="0"/>
                        <a:t>Atendente</a:t>
                      </a:r>
                    </a:p>
                  </a:txBody>
                  <a:tcPr>
                    <a:solidFill>
                      <a:srgbClr val="FFCC99"/>
                    </a:solidFill>
                  </a:tcPr>
                </a:tc>
                <a:tc>
                  <a:txBody>
                    <a:bodyPr/>
                    <a:lstStyle/>
                    <a:p>
                      <a:pPr algn="ctr"/>
                      <a:r>
                        <a:rPr lang="pt-BR" dirty="0"/>
                        <a:t>N</a:t>
                      </a:r>
                    </a:p>
                  </a:txBody>
                  <a:tcPr>
                    <a:solidFill>
                      <a:srgbClr val="FFCC99"/>
                    </a:solidFill>
                  </a:tcPr>
                </a:tc>
                <a:extLst>
                  <a:ext uri="{0D108BD9-81ED-4DB2-BD59-A6C34878D82A}">
                    <a16:rowId xmlns:a16="http://schemas.microsoft.com/office/drawing/2014/main" val="10004"/>
                  </a:ext>
                </a:extLst>
              </a:tr>
              <a:tr h="370840">
                <a:tc>
                  <a:txBody>
                    <a:bodyPr/>
                    <a:lstStyle/>
                    <a:p>
                      <a:r>
                        <a:rPr lang="pt-BR" dirty="0"/>
                        <a:t>5</a:t>
                      </a:r>
                    </a:p>
                  </a:txBody>
                  <a:tcPr>
                    <a:solidFill>
                      <a:srgbClr val="FFCC99"/>
                    </a:solidFill>
                  </a:tcPr>
                </a:tc>
                <a:tc>
                  <a:txBody>
                    <a:bodyPr/>
                    <a:lstStyle/>
                    <a:p>
                      <a:r>
                        <a:rPr lang="pt-BR" dirty="0"/>
                        <a:t>Visa</a:t>
                      </a:r>
                    </a:p>
                  </a:txBody>
                  <a:tcPr>
                    <a:solidFill>
                      <a:srgbClr val="FFCC99"/>
                    </a:solidFill>
                  </a:tcPr>
                </a:tc>
                <a:tc>
                  <a:txBody>
                    <a:bodyPr/>
                    <a:lstStyle/>
                    <a:p>
                      <a:r>
                        <a:rPr lang="pt-BR" dirty="0"/>
                        <a:t>CT </a:t>
                      </a:r>
                      <a:r>
                        <a:rPr lang="pt-BR" dirty="0" err="1"/>
                        <a:t>Deb</a:t>
                      </a:r>
                      <a:endParaRPr lang="pt-BR" dirty="0"/>
                    </a:p>
                  </a:txBody>
                  <a:tcPr>
                    <a:solidFill>
                      <a:srgbClr val="FFCC99"/>
                    </a:solidFill>
                  </a:tcPr>
                </a:tc>
                <a:tc>
                  <a:txBody>
                    <a:bodyPr/>
                    <a:lstStyle/>
                    <a:p>
                      <a:r>
                        <a:rPr lang="pt-BR" dirty="0"/>
                        <a:t>TMK</a:t>
                      </a:r>
                    </a:p>
                  </a:txBody>
                  <a:tcPr>
                    <a:solidFill>
                      <a:srgbClr val="FFCC99"/>
                    </a:solidFill>
                  </a:tcPr>
                </a:tc>
                <a:tc>
                  <a:txBody>
                    <a:bodyPr/>
                    <a:lstStyle/>
                    <a:p>
                      <a:pPr algn="ctr"/>
                      <a:r>
                        <a:rPr lang="pt-BR" dirty="0"/>
                        <a:t>S</a:t>
                      </a:r>
                    </a:p>
                  </a:txBody>
                  <a:tcPr>
                    <a:solidFill>
                      <a:srgbClr val="FFCC99"/>
                    </a:solidFill>
                  </a:tcPr>
                </a:tc>
                <a:extLst>
                  <a:ext uri="{0D108BD9-81ED-4DB2-BD59-A6C34878D82A}">
                    <a16:rowId xmlns:a16="http://schemas.microsoft.com/office/drawing/2014/main" val="10005"/>
                  </a:ext>
                </a:extLst>
              </a:tr>
              <a:tr h="370840">
                <a:tc>
                  <a:txBody>
                    <a:bodyPr/>
                    <a:lstStyle/>
                    <a:p>
                      <a:r>
                        <a:rPr lang="pt-BR" dirty="0"/>
                        <a:t>6</a:t>
                      </a:r>
                    </a:p>
                  </a:txBody>
                  <a:tcPr>
                    <a:solidFill>
                      <a:srgbClr val="FFCC99"/>
                    </a:solidFill>
                  </a:tcPr>
                </a:tc>
                <a:tc>
                  <a:txBody>
                    <a:bodyPr/>
                    <a:lstStyle/>
                    <a:p>
                      <a:r>
                        <a:rPr lang="pt-BR" dirty="0"/>
                        <a:t>Dinheiro</a:t>
                      </a:r>
                    </a:p>
                  </a:txBody>
                  <a:tcPr>
                    <a:solidFill>
                      <a:srgbClr val="FFCC99"/>
                    </a:solidFill>
                  </a:tcPr>
                </a:tc>
                <a:tc>
                  <a:txBody>
                    <a:bodyPr/>
                    <a:lstStyle/>
                    <a:p>
                      <a:r>
                        <a:rPr lang="pt-BR" dirty="0"/>
                        <a:t>Dinheiro</a:t>
                      </a:r>
                    </a:p>
                  </a:txBody>
                  <a:tcPr>
                    <a:solidFill>
                      <a:srgbClr val="FFCC99"/>
                    </a:solidFill>
                  </a:tcPr>
                </a:tc>
                <a:tc>
                  <a:txBody>
                    <a:bodyPr/>
                    <a:lstStyle/>
                    <a:p>
                      <a:r>
                        <a:rPr lang="pt-BR" dirty="0"/>
                        <a:t>Atendente</a:t>
                      </a:r>
                    </a:p>
                  </a:txBody>
                  <a:tcPr>
                    <a:solidFill>
                      <a:srgbClr val="FFCC99"/>
                    </a:solidFill>
                  </a:tcPr>
                </a:tc>
                <a:tc>
                  <a:txBody>
                    <a:bodyPr/>
                    <a:lstStyle/>
                    <a:p>
                      <a:pPr algn="ctr"/>
                      <a:r>
                        <a:rPr lang="pt-BR" dirty="0"/>
                        <a:t>S</a:t>
                      </a:r>
                    </a:p>
                  </a:txBody>
                  <a:tcPr>
                    <a:solidFill>
                      <a:srgbClr val="FFCC99"/>
                    </a:solidFill>
                  </a:tcPr>
                </a:tc>
                <a:extLst>
                  <a:ext uri="{0D108BD9-81ED-4DB2-BD59-A6C34878D82A}">
                    <a16:rowId xmlns:a16="http://schemas.microsoft.com/office/drawing/2014/main" val="10006"/>
                  </a:ext>
                </a:extLst>
              </a:tr>
              <a:tr h="370840">
                <a:tc>
                  <a:txBody>
                    <a:bodyPr/>
                    <a:lstStyle/>
                    <a:p>
                      <a:r>
                        <a:rPr lang="pt-BR" dirty="0"/>
                        <a:t>7</a:t>
                      </a:r>
                    </a:p>
                  </a:txBody>
                  <a:tcPr>
                    <a:solidFill>
                      <a:srgbClr val="FFCC99"/>
                    </a:solidFill>
                  </a:tcPr>
                </a:tc>
                <a:tc>
                  <a:txBody>
                    <a:bodyPr/>
                    <a:lstStyle/>
                    <a:p>
                      <a:r>
                        <a:rPr lang="pt-BR" dirty="0"/>
                        <a:t>Dinheiro</a:t>
                      </a:r>
                    </a:p>
                  </a:txBody>
                  <a:tcPr>
                    <a:solidFill>
                      <a:srgbClr val="FFCC99"/>
                    </a:solidFill>
                  </a:tcPr>
                </a:tc>
                <a:tc>
                  <a:txBody>
                    <a:bodyPr/>
                    <a:lstStyle/>
                    <a:p>
                      <a:r>
                        <a:rPr lang="pt-BR" dirty="0"/>
                        <a:t>Dinheiro</a:t>
                      </a:r>
                    </a:p>
                  </a:txBody>
                  <a:tcPr>
                    <a:solidFill>
                      <a:srgbClr val="FFCC99"/>
                    </a:solidFill>
                  </a:tcPr>
                </a:tc>
                <a:tc>
                  <a:txBody>
                    <a:bodyPr/>
                    <a:lstStyle/>
                    <a:p>
                      <a:r>
                        <a:rPr lang="pt-BR" dirty="0"/>
                        <a:t>Atendente</a:t>
                      </a:r>
                    </a:p>
                  </a:txBody>
                  <a:tcPr>
                    <a:solidFill>
                      <a:srgbClr val="FFCC99"/>
                    </a:solidFill>
                  </a:tcPr>
                </a:tc>
                <a:tc>
                  <a:txBody>
                    <a:bodyPr/>
                    <a:lstStyle/>
                    <a:p>
                      <a:pPr algn="ctr"/>
                      <a:r>
                        <a:rPr lang="pt-BR" dirty="0"/>
                        <a:t>N</a:t>
                      </a:r>
                    </a:p>
                  </a:txBody>
                  <a:tcPr>
                    <a:solidFill>
                      <a:srgbClr val="FFCC99"/>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dirty="0"/>
              <a:t>Hierarquias</a:t>
            </a:r>
          </a:p>
        </p:txBody>
      </p:sp>
    </p:spTree>
    <p:extLst>
      <p:ext uri="{BB962C8B-B14F-4D97-AF65-F5344CB8AC3E}">
        <p14:creationId xmlns:p14="http://schemas.microsoft.com/office/powerpoint/2010/main" val="217210304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260350"/>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51520" y="145742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Hierarquias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r>
              <a:rPr lang="pt-BR" sz="2400" dirty="0"/>
              <a:t>Há hierarquias bastante naturais como a Geográfica: Continente | País | Estado | Cidade, mas temos outras também geográficas não tão óbvias: Shopping | Ruas Típicas | Comuns.</a:t>
            </a:r>
          </a:p>
          <a:p>
            <a:r>
              <a:rPr lang="pt-BR" sz="2400" dirty="0"/>
              <a:t>Na verdade o mesmo ocorre com a dimensão tempo que pode ser óbvia (dia, mês, ano) ou não tão natural assim (Dias | Semana | 4 Semanas | 13 Semanas | 52 Semanas).  </a:t>
            </a:r>
          </a:p>
          <a:p>
            <a:r>
              <a:rPr lang="pt-BR" sz="2400" dirty="0"/>
              <a:t>A hierarquia é fundamental para o tomador de decisão, mas cabe a ele defini-la.</a:t>
            </a:r>
          </a:p>
        </p:txBody>
      </p:sp>
      <p:pic>
        <p:nvPicPr>
          <p:cNvPr id="2050" name="Picture 2" descr="http://1.bp.blogspot.com/-sumM2mCY6n4/TriUAErHmAI/AAAAAAAAD7M/fOpM8qdO_Nk/s1600/hierarquia.jpg"/>
          <p:cNvPicPr>
            <a:picLocks noChangeAspect="1" noChangeArrowheads="1"/>
          </p:cNvPicPr>
          <p:nvPr/>
        </p:nvPicPr>
        <p:blipFill>
          <a:blip r:embed="rId2" cstate="print"/>
          <a:srcRect/>
          <a:stretch>
            <a:fillRect/>
          </a:stretch>
        </p:blipFill>
        <p:spPr bwMode="auto">
          <a:xfrm>
            <a:off x="7380312" y="5373216"/>
            <a:ext cx="1332492" cy="1387252"/>
          </a:xfrm>
          <a:prstGeom prst="rect">
            <a:avLst/>
          </a:prstGeom>
          <a:noFill/>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Rectangle 2"/>
          <p:cNvSpPr>
            <a:spLocks noGrp="1" noChangeArrowheads="1"/>
          </p:cNvSpPr>
          <p:nvPr>
            <p:ph type="title" idx="4294967295"/>
          </p:nvPr>
        </p:nvSpPr>
        <p:spPr>
          <a:xfrm>
            <a:off x="130255" y="312051"/>
            <a:ext cx="7200900" cy="763587"/>
          </a:xfrm>
          <a:noFill/>
          <a:ln/>
        </p:spPr>
        <p:txBody>
          <a:bodyPr/>
          <a:lstStyle/>
          <a:p>
            <a:r>
              <a:rPr lang="en-US" altLang="en-US" dirty="0" err="1"/>
              <a:t>Hierarquias</a:t>
            </a:r>
            <a:r>
              <a:rPr lang="en-US" altLang="en-US" dirty="0"/>
              <a:t> </a:t>
            </a:r>
          </a:p>
        </p:txBody>
      </p:sp>
      <p:sp>
        <p:nvSpPr>
          <p:cNvPr id="207875" name="Rectangle 3"/>
          <p:cNvSpPr>
            <a:spLocks noGrp="1" noChangeArrowheads="1"/>
          </p:cNvSpPr>
          <p:nvPr>
            <p:ph type="body" idx="4294967295"/>
          </p:nvPr>
        </p:nvSpPr>
        <p:spPr>
          <a:xfrm>
            <a:off x="338123" y="1348688"/>
            <a:ext cx="6181086" cy="2782887"/>
          </a:xfrm>
          <a:noFill/>
          <a:ln/>
        </p:spPr>
        <p:txBody>
          <a:bodyPr>
            <a:normAutofit fontScale="55000" lnSpcReduction="20000"/>
          </a:bodyPr>
          <a:lstStyle/>
          <a:p>
            <a:pPr lvl="1">
              <a:lnSpc>
                <a:spcPct val="95000"/>
              </a:lnSpc>
              <a:spcBef>
                <a:spcPct val="35000"/>
              </a:spcBef>
            </a:pPr>
            <a:r>
              <a:rPr lang="pt-BR" altLang="en-US" dirty="0"/>
              <a:t>As atividades analíticas que utilizam hierarquias são apoiadas por diferentes modelos:</a:t>
            </a:r>
          </a:p>
          <a:p>
            <a:pPr lvl="2">
              <a:lnSpc>
                <a:spcPct val="95000"/>
              </a:lnSpc>
              <a:spcBef>
                <a:spcPct val="35000"/>
              </a:spcBef>
            </a:pPr>
            <a:r>
              <a:rPr lang="pt-BR" altLang="en-US" dirty="0"/>
              <a:t>O negócio</a:t>
            </a:r>
          </a:p>
          <a:p>
            <a:pPr lvl="2">
              <a:lnSpc>
                <a:spcPct val="95000"/>
              </a:lnSpc>
              <a:spcBef>
                <a:spcPct val="35000"/>
              </a:spcBef>
            </a:pPr>
            <a:r>
              <a:rPr lang="pt-BR" altLang="en-US" dirty="0"/>
              <a:t>Múltiplas hierarquias</a:t>
            </a:r>
          </a:p>
          <a:p>
            <a:pPr lvl="2">
              <a:lnSpc>
                <a:spcPct val="95000"/>
              </a:lnSpc>
              <a:spcBef>
                <a:spcPct val="35000"/>
              </a:spcBef>
            </a:pPr>
            <a:r>
              <a:rPr lang="pt-BR" altLang="en-US" dirty="0"/>
              <a:t>Múltiplas faixas de tempo</a:t>
            </a:r>
          </a:p>
          <a:p>
            <a:pPr lvl="1">
              <a:lnSpc>
                <a:spcPct val="95000"/>
              </a:lnSpc>
              <a:spcBef>
                <a:spcPct val="35000"/>
              </a:spcBef>
            </a:pPr>
            <a:r>
              <a:rPr lang="pt-BR" altLang="en-US" dirty="0"/>
              <a:t>Os dados hierárquicos são armazenados em tabelas de dimensão.</a:t>
            </a:r>
          </a:p>
          <a:p>
            <a:pPr lvl="1">
              <a:lnSpc>
                <a:spcPct val="95000"/>
              </a:lnSpc>
              <a:spcBef>
                <a:spcPct val="35000"/>
              </a:spcBef>
            </a:pPr>
            <a:r>
              <a:rPr lang="pt-BR" altLang="en-US" dirty="0"/>
              <a:t>As dimensões podem conter uma ou mais hierarquias.</a:t>
            </a:r>
          </a:p>
          <a:p>
            <a:pPr lvl="1">
              <a:lnSpc>
                <a:spcPct val="95000"/>
              </a:lnSpc>
              <a:spcBef>
                <a:spcPct val="35000"/>
              </a:spcBef>
            </a:pPr>
            <a:r>
              <a:rPr lang="pt-BR" altLang="en-US" dirty="0"/>
              <a:t>As hierarquias de negócios descrevem a estrutura organizacional e as relações lógicas pai-filho dentro dos dados.</a:t>
            </a:r>
            <a:endParaRPr lang="en-US" altLang="en-US" dirty="0"/>
          </a:p>
        </p:txBody>
      </p:sp>
      <p:grpSp>
        <p:nvGrpSpPr>
          <p:cNvPr id="2" name="Group 1"/>
          <p:cNvGrpSpPr/>
          <p:nvPr/>
        </p:nvGrpSpPr>
        <p:grpSpPr>
          <a:xfrm>
            <a:off x="6476919" y="2276872"/>
            <a:ext cx="1816261" cy="3493003"/>
            <a:chOff x="5397339" y="2625222"/>
            <a:chExt cx="1816261" cy="3493003"/>
          </a:xfrm>
        </p:grpSpPr>
        <p:sp>
          <p:nvSpPr>
            <p:cNvPr id="4" name="Line 7"/>
            <p:cNvSpPr>
              <a:spLocks noChangeShapeType="1"/>
            </p:cNvSpPr>
            <p:nvPr/>
          </p:nvSpPr>
          <p:spPr bwMode="blackWhite">
            <a:xfrm flipV="1">
              <a:off x="6251575" y="3914775"/>
              <a:ext cx="0" cy="539750"/>
            </a:xfrm>
            <a:prstGeom prst="line">
              <a:avLst/>
            </a:prstGeom>
            <a:noFill/>
            <a:ln w="25400">
              <a:solidFill>
                <a:schemeClr val="bg2"/>
              </a:solidFill>
              <a:round/>
              <a:headEnd type="none" w="sm" len="sm"/>
              <a:tailEnd type="stealth" w="med"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pPr algn="ctr"/>
              <a:endParaRPr lang="en-GB" sz="2000">
                <a:solidFill>
                  <a:schemeClr val="tx1"/>
                </a:solidFill>
              </a:endParaRPr>
            </a:p>
          </p:txBody>
        </p:sp>
        <p:sp>
          <p:nvSpPr>
            <p:cNvPr id="5" name="Line 8"/>
            <p:cNvSpPr>
              <a:spLocks noChangeShapeType="1"/>
            </p:cNvSpPr>
            <p:nvPr/>
          </p:nvSpPr>
          <p:spPr bwMode="blackWhite">
            <a:xfrm flipV="1">
              <a:off x="6251575" y="5048250"/>
              <a:ext cx="0" cy="539750"/>
            </a:xfrm>
            <a:prstGeom prst="line">
              <a:avLst/>
            </a:prstGeom>
            <a:noFill/>
            <a:ln w="25400">
              <a:solidFill>
                <a:schemeClr val="bg2"/>
              </a:solidFill>
              <a:round/>
              <a:headEnd type="none" w="sm" len="sm"/>
              <a:tailEnd type="stealth" w="med"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pPr algn="ctr"/>
              <a:endParaRPr lang="en-GB" sz="2000">
                <a:solidFill>
                  <a:schemeClr val="tx1"/>
                </a:solidFill>
              </a:endParaRPr>
            </a:p>
          </p:txBody>
        </p:sp>
        <p:sp>
          <p:nvSpPr>
            <p:cNvPr id="6" name="Rectangle 9"/>
            <p:cNvSpPr>
              <a:spLocks noChangeArrowheads="1"/>
            </p:cNvSpPr>
            <p:nvPr/>
          </p:nvSpPr>
          <p:spPr bwMode="blackWhite">
            <a:xfrm>
              <a:off x="5467350" y="3359150"/>
              <a:ext cx="1746250" cy="546100"/>
            </a:xfrm>
            <a:prstGeom prst="rect">
              <a:avLst/>
            </a:prstGeom>
            <a:solidFill>
              <a:srgbClr val="CCFFCC"/>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ctr" eaLnBrk="0" hangingPunct="0">
                <a:lnSpc>
                  <a:spcPct val="95000"/>
                </a:lnSpc>
                <a:spcBef>
                  <a:spcPct val="60000"/>
                </a:spcBef>
              </a:pPr>
              <a:r>
                <a:rPr lang="en-US" altLang="en-US" sz="2000" dirty="0">
                  <a:solidFill>
                    <a:schemeClr val="tx1"/>
                  </a:solidFill>
                </a:rPr>
                <a:t>Estado</a:t>
              </a:r>
            </a:p>
          </p:txBody>
        </p:sp>
        <p:sp>
          <p:nvSpPr>
            <p:cNvPr id="7" name="Rectangle 10"/>
            <p:cNvSpPr>
              <a:spLocks noChangeArrowheads="1"/>
            </p:cNvSpPr>
            <p:nvPr/>
          </p:nvSpPr>
          <p:spPr bwMode="blackWhite">
            <a:xfrm>
              <a:off x="5457825" y="4479925"/>
              <a:ext cx="1746250" cy="546100"/>
            </a:xfrm>
            <a:prstGeom prst="rect">
              <a:avLst/>
            </a:prstGeom>
            <a:solidFill>
              <a:srgbClr val="FFCC99"/>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ctr" eaLnBrk="0" hangingPunct="0">
                <a:lnSpc>
                  <a:spcPct val="95000"/>
                </a:lnSpc>
                <a:spcBef>
                  <a:spcPct val="60000"/>
                </a:spcBef>
              </a:pPr>
              <a:r>
                <a:rPr lang="en-US" altLang="en-US" sz="2000" dirty="0" err="1">
                  <a:solidFill>
                    <a:schemeClr val="tx1"/>
                  </a:solidFill>
                </a:rPr>
                <a:t>Cidade</a:t>
              </a:r>
              <a:endParaRPr lang="en-US" altLang="en-US" sz="2000" dirty="0">
                <a:solidFill>
                  <a:schemeClr val="tx1"/>
                </a:solidFill>
              </a:endParaRPr>
            </a:p>
          </p:txBody>
        </p:sp>
        <p:sp>
          <p:nvSpPr>
            <p:cNvPr id="8" name="Rectangle 11"/>
            <p:cNvSpPr>
              <a:spLocks noChangeArrowheads="1"/>
            </p:cNvSpPr>
            <p:nvPr/>
          </p:nvSpPr>
          <p:spPr bwMode="blackWhite">
            <a:xfrm>
              <a:off x="5476875" y="5572125"/>
              <a:ext cx="1714500" cy="546100"/>
            </a:xfrm>
            <a:prstGeom prst="rect">
              <a:avLst/>
            </a:prstGeom>
            <a:solidFill>
              <a:srgbClr val="FFFF99"/>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ctr" eaLnBrk="0" hangingPunct="0">
                <a:lnSpc>
                  <a:spcPct val="95000"/>
                </a:lnSpc>
                <a:spcBef>
                  <a:spcPct val="60000"/>
                </a:spcBef>
              </a:pPr>
              <a:r>
                <a:rPr lang="en-US" altLang="en-US" sz="2000" dirty="0">
                  <a:solidFill>
                    <a:schemeClr val="tx1"/>
                  </a:solidFill>
                </a:rPr>
                <a:t>Loja</a:t>
              </a:r>
            </a:p>
          </p:txBody>
        </p:sp>
        <p:sp>
          <p:nvSpPr>
            <p:cNvPr id="9" name="Rectangle 12"/>
            <p:cNvSpPr>
              <a:spLocks noChangeArrowheads="1"/>
            </p:cNvSpPr>
            <p:nvPr/>
          </p:nvSpPr>
          <p:spPr bwMode="auto">
            <a:xfrm>
              <a:off x="5397339" y="2625222"/>
              <a:ext cx="1724831" cy="70852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spAutoFit/>
            </a:bodyPr>
            <a:lstStyle/>
            <a:p>
              <a:pPr algn="ctr" eaLnBrk="0" hangingPunct="0"/>
              <a:r>
                <a:rPr lang="en-US" altLang="en-US" sz="2000" dirty="0" err="1">
                  <a:solidFill>
                    <a:schemeClr val="tx1"/>
                  </a:solidFill>
                </a:rPr>
                <a:t>Organização</a:t>
              </a:r>
              <a:endParaRPr lang="en-US" altLang="en-US" sz="2000" dirty="0">
                <a:solidFill>
                  <a:schemeClr val="tx1"/>
                </a:solidFill>
              </a:endParaRPr>
            </a:p>
            <a:p>
              <a:pPr algn="ctr" eaLnBrk="0" hangingPunct="0"/>
              <a:r>
                <a:rPr lang="en-US" altLang="en-US" sz="2000" dirty="0" err="1">
                  <a:solidFill>
                    <a:schemeClr val="tx1"/>
                  </a:solidFill>
                </a:rPr>
                <a:t>Hierárquica</a:t>
              </a:r>
              <a:endParaRPr lang="en-US" altLang="en-US" sz="2000" dirty="0">
                <a:solidFill>
                  <a:schemeClr val="tx1"/>
                </a:solidFill>
              </a:endParaRPr>
            </a:p>
          </p:txBody>
        </p:sp>
      </p:grpSp>
    </p:spTree>
    <p:extLst>
      <p:ext uri="{BB962C8B-B14F-4D97-AF65-F5344CB8AC3E}">
        <p14:creationId xmlns:p14="http://schemas.microsoft.com/office/powerpoint/2010/main" val="224994756"/>
      </p:ext>
    </p:extLst>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21" name="Rectangle 5"/>
          <p:cNvSpPr>
            <a:spLocks noGrp="1" noChangeArrowheads="1"/>
          </p:cNvSpPr>
          <p:nvPr>
            <p:ph type="title" idx="4294967295"/>
          </p:nvPr>
        </p:nvSpPr>
        <p:spPr>
          <a:xfrm>
            <a:off x="92792" y="74638"/>
            <a:ext cx="8229600" cy="1143000"/>
          </a:xfrm>
          <a:noFill/>
          <a:ln/>
        </p:spPr>
        <p:txBody>
          <a:bodyPr/>
          <a:lstStyle/>
          <a:p>
            <a:r>
              <a:rPr lang="en-US" altLang="en-US" dirty="0" err="1"/>
              <a:t>Múltiplas</a:t>
            </a:r>
            <a:r>
              <a:rPr lang="en-US" altLang="en-US" dirty="0"/>
              <a:t> </a:t>
            </a:r>
            <a:r>
              <a:rPr lang="en-US" altLang="en-US" dirty="0" err="1"/>
              <a:t>Hierarquias</a:t>
            </a:r>
            <a:r>
              <a:rPr lang="en-US" altLang="en-US" dirty="0"/>
              <a:t> </a:t>
            </a:r>
            <a:r>
              <a:rPr lang="en-US" altLang="en-US" dirty="0" err="1"/>
              <a:t>na</a:t>
            </a:r>
            <a:r>
              <a:rPr lang="en-US" altLang="en-US" dirty="0"/>
              <a:t> </a:t>
            </a:r>
            <a:r>
              <a:rPr lang="en-US" altLang="en-US" dirty="0" err="1"/>
              <a:t>mesma</a:t>
            </a:r>
            <a:r>
              <a:rPr lang="en-US" altLang="en-US" dirty="0"/>
              <a:t> </a:t>
            </a:r>
            <a:r>
              <a:rPr lang="en-US" altLang="en-US" dirty="0" err="1"/>
              <a:t>Dimensão</a:t>
            </a:r>
            <a:endParaRPr lang="en-US" altLang="en-US" dirty="0"/>
          </a:p>
        </p:txBody>
      </p:sp>
      <p:grpSp>
        <p:nvGrpSpPr>
          <p:cNvPr id="2" name="Group 1"/>
          <p:cNvGrpSpPr/>
          <p:nvPr/>
        </p:nvGrpSpPr>
        <p:grpSpPr>
          <a:xfrm>
            <a:off x="1541764" y="1628800"/>
            <a:ext cx="6049530" cy="4384675"/>
            <a:chOff x="1469582" y="1739900"/>
            <a:chExt cx="6049530" cy="4384675"/>
          </a:xfrm>
        </p:grpSpPr>
        <p:sp>
          <p:nvSpPr>
            <p:cNvPr id="214018" name="Line 2"/>
            <p:cNvSpPr>
              <a:spLocks noChangeShapeType="1"/>
            </p:cNvSpPr>
            <p:nvPr/>
          </p:nvSpPr>
          <p:spPr bwMode="blackWhite">
            <a:xfrm flipV="1">
              <a:off x="2378075" y="2759075"/>
              <a:ext cx="0" cy="539750"/>
            </a:xfrm>
            <a:prstGeom prst="line">
              <a:avLst/>
            </a:prstGeom>
            <a:noFill/>
            <a:ln w="25400">
              <a:solidFill>
                <a:schemeClr val="bg2"/>
              </a:solidFill>
              <a:round/>
              <a:headEnd type="none" w="sm" len="sm"/>
              <a:tailEnd type="stealth" w="med"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pPr algn="ctr"/>
              <a:endParaRPr lang="en-GB" sz="1800">
                <a:solidFill>
                  <a:schemeClr val="tx1"/>
                </a:solidFill>
              </a:endParaRPr>
            </a:p>
          </p:txBody>
        </p:sp>
        <p:sp>
          <p:nvSpPr>
            <p:cNvPr id="214019" name="Line 3"/>
            <p:cNvSpPr>
              <a:spLocks noChangeShapeType="1"/>
            </p:cNvSpPr>
            <p:nvPr/>
          </p:nvSpPr>
          <p:spPr bwMode="blackWhite">
            <a:xfrm flipV="1">
              <a:off x="2378075" y="4997450"/>
              <a:ext cx="0" cy="539750"/>
            </a:xfrm>
            <a:prstGeom prst="line">
              <a:avLst/>
            </a:prstGeom>
            <a:noFill/>
            <a:ln w="25400">
              <a:solidFill>
                <a:schemeClr val="bg2"/>
              </a:solidFill>
              <a:round/>
              <a:headEnd type="none" w="sm" len="sm"/>
              <a:tailEnd type="stealth" w="med"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pPr algn="ctr"/>
              <a:endParaRPr lang="en-GB" sz="1800">
                <a:solidFill>
                  <a:schemeClr val="tx1"/>
                </a:solidFill>
              </a:endParaRPr>
            </a:p>
          </p:txBody>
        </p:sp>
        <p:sp>
          <p:nvSpPr>
            <p:cNvPr id="214020" name="Line 4"/>
            <p:cNvSpPr>
              <a:spLocks noChangeShapeType="1"/>
            </p:cNvSpPr>
            <p:nvPr/>
          </p:nvSpPr>
          <p:spPr bwMode="blackWhite">
            <a:xfrm flipV="1">
              <a:off x="2378075" y="3892550"/>
              <a:ext cx="0" cy="539750"/>
            </a:xfrm>
            <a:prstGeom prst="line">
              <a:avLst/>
            </a:prstGeom>
            <a:noFill/>
            <a:ln w="25400">
              <a:solidFill>
                <a:schemeClr val="bg2"/>
              </a:solidFill>
              <a:round/>
              <a:headEnd type="none" w="sm" len="sm"/>
              <a:tailEnd type="stealth" w="med"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pPr algn="ctr"/>
              <a:endParaRPr lang="en-GB" sz="1800">
                <a:solidFill>
                  <a:schemeClr val="tx1"/>
                </a:solidFill>
              </a:endParaRPr>
            </a:p>
          </p:txBody>
        </p:sp>
        <p:sp>
          <p:nvSpPr>
            <p:cNvPr id="214022" name="Rectangle 6"/>
            <p:cNvSpPr>
              <a:spLocks noChangeArrowheads="1"/>
            </p:cNvSpPr>
            <p:nvPr/>
          </p:nvSpPr>
          <p:spPr bwMode="blackWhite">
            <a:xfrm>
              <a:off x="1593850" y="2203450"/>
              <a:ext cx="1746250" cy="546100"/>
            </a:xfrm>
            <a:prstGeom prst="rect">
              <a:avLst/>
            </a:prstGeom>
            <a:solidFill>
              <a:srgbClr val="99CCFF"/>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ctr" eaLnBrk="0" hangingPunct="0">
                <a:lnSpc>
                  <a:spcPct val="95000"/>
                </a:lnSpc>
                <a:spcBef>
                  <a:spcPct val="60000"/>
                </a:spcBef>
              </a:pPr>
              <a:r>
                <a:rPr lang="en-US" altLang="en-US" sz="1800" dirty="0" err="1">
                  <a:solidFill>
                    <a:schemeClr val="tx1"/>
                  </a:solidFill>
                </a:rPr>
                <a:t>Ano</a:t>
              </a:r>
              <a:r>
                <a:rPr lang="en-US" altLang="en-US" sz="1800" dirty="0">
                  <a:solidFill>
                    <a:schemeClr val="tx1"/>
                  </a:solidFill>
                </a:rPr>
                <a:t> Fiscal</a:t>
              </a:r>
            </a:p>
          </p:txBody>
        </p:sp>
        <p:sp>
          <p:nvSpPr>
            <p:cNvPr id="214023" name="Rectangle 7"/>
            <p:cNvSpPr>
              <a:spLocks noChangeArrowheads="1"/>
            </p:cNvSpPr>
            <p:nvPr/>
          </p:nvSpPr>
          <p:spPr bwMode="blackWhite">
            <a:xfrm>
              <a:off x="1584325" y="3324225"/>
              <a:ext cx="1746250" cy="546100"/>
            </a:xfrm>
            <a:prstGeom prst="rect">
              <a:avLst/>
            </a:prstGeom>
            <a:solidFill>
              <a:srgbClr val="99CCFF"/>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ctr" eaLnBrk="0" hangingPunct="0">
                <a:lnSpc>
                  <a:spcPct val="95000"/>
                </a:lnSpc>
                <a:spcBef>
                  <a:spcPct val="60000"/>
                </a:spcBef>
              </a:pPr>
              <a:r>
                <a:rPr lang="en-US" altLang="en-US" sz="1800" dirty="0" err="1">
                  <a:solidFill>
                    <a:schemeClr val="tx1"/>
                  </a:solidFill>
                </a:rPr>
                <a:t>Trimestre</a:t>
              </a:r>
              <a:endParaRPr lang="en-US" altLang="en-US" sz="1800" dirty="0">
                <a:solidFill>
                  <a:schemeClr val="tx1"/>
                </a:solidFill>
              </a:endParaRPr>
            </a:p>
          </p:txBody>
        </p:sp>
        <p:sp>
          <p:nvSpPr>
            <p:cNvPr id="214024" name="Rectangle 8"/>
            <p:cNvSpPr>
              <a:spLocks noChangeArrowheads="1"/>
            </p:cNvSpPr>
            <p:nvPr/>
          </p:nvSpPr>
          <p:spPr bwMode="blackWhite">
            <a:xfrm>
              <a:off x="1603375" y="4416425"/>
              <a:ext cx="1714500" cy="546100"/>
            </a:xfrm>
            <a:prstGeom prst="rect">
              <a:avLst/>
            </a:prstGeom>
            <a:solidFill>
              <a:srgbClr val="99CCFF"/>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ctr" eaLnBrk="0" hangingPunct="0">
                <a:lnSpc>
                  <a:spcPct val="95000"/>
                </a:lnSpc>
                <a:spcBef>
                  <a:spcPct val="60000"/>
                </a:spcBef>
              </a:pPr>
              <a:r>
                <a:rPr lang="en-US" altLang="en-US" sz="1800" dirty="0" err="1">
                  <a:solidFill>
                    <a:schemeClr val="tx1"/>
                  </a:solidFill>
                </a:rPr>
                <a:t>Mês</a:t>
              </a:r>
              <a:endParaRPr lang="en-US" altLang="en-US" sz="1800" dirty="0">
                <a:solidFill>
                  <a:schemeClr val="tx1"/>
                </a:solidFill>
              </a:endParaRPr>
            </a:p>
          </p:txBody>
        </p:sp>
        <p:sp>
          <p:nvSpPr>
            <p:cNvPr id="214025" name="Rectangle 9"/>
            <p:cNvSpPr>
              <a:spLocks noChangeArrowheads="1"/>
            </p:cNvSpPr>
            <p:nvPr/>
          </p:nvSpPr>
          <p:spPr bwMode="auto">
            <a:xfrm>
              <a:off x="1469582" y="1739900"/>
              <a:ext cx="1917192" cy="36997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spAutoFit/>
            </a:bodyPr>
            <a:lstStyle/>
            <a:p>
              <a:pPr algn="ctr" eaLnBrk="0" hangingPunct="0"/>
              <a:r>
                <a:rPr lang="en-US" altLang="en-US" sz="1800" dirty="0" err="1">
                  <a:solidFill>
                    <a:schemeClr val="tx1"/>
                  </a:solidFill>
                </a:rPr>
                <a:t>Hirarquia</a:t>
              </a:r>
              <a:r>
                <a:rPr lang="en-US" altLang="en-US" sz="1800" dirty="0">
                  <a:solidFill>
                    <a:schemeClr val="tx1"/>
                  </a:solidFill>
                </a:rPr>
                <a:t> Fiscal</a:t>
              </a:r>
            </a:p>
          </p:txBody>
        </p:sp>
        <p:sp>
          <p:nvSpPr>
            <p:cNvPr id="214026" name="Rectangle 10"/>
            <p:cNvSpPr>
              <a:spLocks noChangeArrowheads="1"/>
            </p:cNvSpPr>
            <p:nvPr/>
          </p:nvSpPr>
          <p:spPr bwMode="blackWhite">
            <a:xfrm>
              <a:off x="1603375" y="5568950"/>
              <a:ext cx="1744663" cy="546100"/>
            </a:xfrm>
            <a:prstGeom prst="rect">
              <a:avLst/>
            </a:prstGeom>
            <a:solidFill>
              <a:srgbClr val="99CCFF"/>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ctr" eaLnBrk="0" hangingPunct="0">
                <a:lnSpc>
                  <a:spcPct val="95000"/>
                </a:lnSpc>
                <a:spcBef>
                  <a:spcPct val="60000"/>
                </a:spcBef>
              </a:pPr>
              <a:r>
                <a:rPr lang="en-US" altLang="en-US" sz="1800" dirty="0" err="1">
                  <a:solidFill>
                    <a:schemeClr val="tx1"/>
                  </a:solidFill>
                </a:rPr>
                <a:t>Semana</a:t>
              </a:r>
              <a:endParaRPr lang="en-US" altLang="en-US" sz="1800" dirty="0">
                <a:solidFill>
                  <a:schemeClr val="tx1"/>
                </a:solidFill>
              </a:endParaRPr>
            </a:p>
          </p:txBody>
        </p:sp>
        <p:sp>
          <p:nvSpPr>
            <p:cNvPr id="214027" name="Line 11"/>
            <p:cNvSpPr>
              <a:spLocks noChangeShapeType="1"/>
            </p:cNvSpPr>
            <p:nvPr/>
          </p:nvSpPr>
          <p:spPr bwMode="blackWhite">
            <a:xfrm flipV="1">
              <a:off x="6283325" y="2768600"/>
              <a:ext cx="0" cy="539750"/>
            </a:xfrm>
            <a:prstGeom prst="line">
              <a:avLst/>
            </a:prstGeom>
            <a:noFill/>
            <a:ln w="25400">
              <a:solidFill>
                <a:schemeClr val="bg2"/>
              </a:solidFill>
              <a:round/>
              <a:headEnd type="none" w="sm" len="sm"/>
              <a:tailEnd type="stealth" w="med"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pPr algn="ctr"/>
              <a:endParaRPr lang="en-GB" sz="1800">
                <a:solidFill>
                  <a:schemeClr val="tx1"/>
                </a:solidFill>
              </a:endParaRPr>
            </a:p>
          </p:txBody>
        </p:sp>
        <p:sp>
          <p:nvSpPr>
            <p:cNvPr id="214028" name="Line 12"/>
            <p:cNvSpPr>
              <a:spLocks noChangeShapeType="1"/>
            </p:cNvSpPr>
            <p:nvPr/>
          </p:nvSpPr>
          <p:spPr bwMode="blackWhite">
            <a:xfrm flipV="1">
              <a:off x="6283325" y="5006975"/>
              <a:ext cx="0" cy="539750"/>
            </a:xfrm>
            <a:prstGeom prst="line">
              <a:avLst/>
            </a:prstGeom>
            <a:noFill/>
            <a:ln w="25400">
              <a:solidFill>
                <a:schemeClr val="bg2"/>
              </a:solidFill>
              <a:round/>
              <a:headEnd type="none" w="sm" len="sm"/>
              <a:tailEnd type="stealth" w="med"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pPr algn="ctr"/>
              <a:endParaRPr lang="en-GB" sz="1800">
                <a:solidFill>
                  <a:schemeClr val="tx1"/>
                </a:solidFill>
              </a:endParaRPr>
            </a:p>
          </p:txBody>
        </p:sp>
        <p:sp>
          <p:nvSpPr>
            <p:cNvPr id="214029" name="Line 13"/>
            <p:cNvSpPr>
              <a:spLocks noChangeShapeType="1"/>
            </p:cNvSpPr>
            <p:nvPr/>
          </p:nvSpPr>
          <p:spPr bwMode="blackWhite">
            <a:xfrm flipV="1">
              <a:off x="6283325" y="3902075"/>
              <a:ext cx="0" cy="539750"/>
            </a:xfrm>
            <a:prstGeom prst="line">
              <a:avLst/>
            </a:prstGeom>
            <a:noFill/>
            <a:ln w="25400">
              <a:solidFill>
                <a:schemeClr val="bg2"/>
              </a:solidFill>
              <a:round/>
              <a:headEnd type="none" w="sm" len="sm"/>
              <a:tailEnd type="stealth" w="med"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pPr algn="ctr"/>
              <a:endParaRPr lang="en-GB" sz="1800">
                <a:solidFill>
                  <a:schemeClr val="tx1"/>
                </a:solidFill>
              </a:endParaRPr>
            </a:p>
          </p:txBody>
        </p:sp>
        <p:sp>
          <p:nvSpPr>
            <p:cNvPr id="214030" name="Rectangle 14"/>
            <p:cNvSpPr>
              <a:spLocks noChangeArrowheads="1"/>
            </p:cNvSpPr>
            <p:nvPr/>
          </p:nvSpPr>
          <p:spPr bwMode="blackWhite">
            <a:xfrm>
              <a:off x="5299075" y="2212975"/>
              <a:ext cx="1906588" cy="546100"/>
            </a:xfrm>
            <a:prstGeom prst="rect">
              <a:avLst/>
            </a:prstGeom>
            <a:solidFill>
              <a:srgbClr val="FFCC99"/>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ctr" eaLnBrk="0" hangingPunct="0">
                <a:lnSpc>
                  <a:spcPct val="95000"/>
                </a:lnSpc>
                <a:spcBef>
                  <a:spcPct val="60000"/>
                </a:spcBef>
              </a:pPr>
              <a:r>
                <a:rPr lang="en-US" altLang="en-US" sz="1800" dirty="0" err="1">
                  <a:solidFill>
                    <a:schemeClr val="tx1"/>
                  </a:solidFill>
                </a:rPr>
                <a:t>Ano</a:t>
              </a:r>
              <a:r>
                <a:rPr lang="en-US" altLang="en-US" sz="1800" dirty="0">
                  <a:solidFill>
                    <a:schemeClr val="tx1"/>
                  </a:solidFill>
                </a:rPr>
                <a:t> </a:t>
              </a:r>
              <a:r>
                <a:rPr lang="en-US" altLang="en-US" sz="1800" dirty="0" err="1">
                  <a:solidFill>
                    <a:schemeClr val="tx1"/>
                  </a:solidFill>
                </a:rPr>
                <a:t>Calendário</a:t>
              </a:r>
              <a:endParaRPr lang="en-US" altLang="en-US" sz="1800" dirty="0">
                <a:solidFill>
                  <a:schemeClr val="tx1"/>
                </a:solidFill>
              </a:endParaRPr>
            </a:p>
          </p:txBody>
        </p:sp>
        <p:sp>
          <p:nvSpPr>
            <p:cNvPr id="214031" name="Rectangle 15"/>
            <p:cNvSpPr>
              <a:spLocks noChangeArrowheads="1"/>
            </p:cNvSpPr>
            <p:nvPr/>
          </p:nvSpPr>
          <p:spPr bwMode="blackWhite">
            <a:xfrm>
              <a:off x="5289550" y="3333750"/>
              <a:ext cx="1906588" cy="546100"/>
            </a:xfrm>
            <a:prstGeom prst="rect">
              <a:avLst/>
            </a:prstGeom>
            <a:solidFill>
              <a:srgbClr val="FFCC99"/>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ctr" eaLnBrk="0" hangingPunct="0">
                <a:lnSpc>
                  <a:spcPct val="95000"/>
                </a:lnSpc>
                <a:spcBef>
                  <a:spcPct val="60000"/>
                </a:spcBef>
              </a:pPr>
              <a:r>
                <a:rPr lang="en-US" altLang="en-US" sz="1800" dirty="0" err="1">
                  <a:solidFill>
                    <a:schemeClr val="tx1"/>
                  </a:solidFill>
                </a:rPr>
                <a:t>Trimestre</a:t>
              </a:r>
              <a:endParaRPr lang="en-US" altLang="en-US" sz="1800" dirty="0">
                <a:solidFill>
                  <a:schemeClr val="tx1"/>
                </a:solidFill>
              </a:endParaRPr>
            </a:p>
          </p:txBody>
        </p:sp>
        <p:sp>
          <p:nvSpPr>
            <p:cNvPr id="214032" name="Rectangle 16"/>
            <p:cNvSpPr>
              <a:spLocks noChangeArrowheads="1"/>
            </p:cNvSpPr>
            <p:nvPr/>
          </p:nvSpPr>
          <p:spPr bwMode="blackWhite">
            <a:xfrm>
              <a:off x="5311775" y="4425950"/>
              <a:ext cx="1931988" cy="546100"/>
            </a:xfrm>
            <a:prstGeom prst="rect">
              <a:avLst/>
            </a:prstGeom>
            <a:solidFill>
              <a:srgbClr val="FFCC99"/>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ctr" eaLnBrk="0" hangingPunct="0">
                <a:lnSpc>
                  <a:spcPct val="95000"/>
                </a:lnSpc>
                <a:spcBef>
                  <a:spcPct val="60000"/>
                </a:spcBef>
              </a:pPr>
              <a:r>
                <a:rPr lang="en-US" altLang="en-US" sz="1800" dirty="0" err="1">
                  <a:solidFill>
                    <a:schemeClr val="tx1"/>
                  </a:solidFill>
                </a:rPr>
                <a:t>Mês</a:t>
              </a:r>
              <a:endParaRPr lang="en-US" altLang="en-US" sz="1800" dirty="0">
                <a:solidFill>
                  <a:schemeClr val="tx1"/>
                </a:solidFill>
              </a:endParaRPr>
            </a:p>
          </p:txBody>
        </p:sp>
        <p:sp>
          <p:nvSpPr>
            <p:cNvPr id="214033" name="Rectangle 17"/>
            <p:cNvSpPr>
              <a:spLocks noChangeArrowheads="1"/>
            </p:cNvSpPr>
            <p:nvPr/>
          </p:nvSpPr>
          <p:spPr bwMode="auto">
            <a:xfrm>
              <a:off x="4935070" y="1739900"/>
              <a:ext cx="2584042" cy="36997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spAutoFit/>
            </a:bodyPr>
            <a:lstStyle/>
            <a:p>
              <a:pPr algn="ctr" eaLnBrk="0" hangingPunct="0"/>
              <a:r>
                <a:rPr lang="en-US" altLang="en-US" sz="1800" dirty="0" err="1">
                  <a:solidFill>
                    <a:schemeClr val="tx1"/>
                  </a:solidFill>
                </a:rPr>
                <a:t>Hierarquia</a:t>
              </a:r>
              <a:r>
                <a:rPr lang="en-US" altLang="en-US" sz="1800" dirty="0">
                  <a:solidFill>
                    <a:schemeClr val="tx1"/>
                  </a:solidFill>
                </a:rPr>
                <a:t> </a:t>
              </a:r>
              <a:r>
                <a:rPr lang="en-US" altLang="en-US" sz="1800" dirty="0" err="1">
                  <a:solidFill>
                    <a:schemeClr val="tx1"/>
                  </a:solidFill>
                </a:rPr>
                <a:t>Calendário</a:t>
              </a:r>
              <a:endParaRPr lang="en-US" altLang="en-US" sz="1800" dirty="0">
                <a:solidFill>
                  <a:schemeClr val="tx1"/>
                </a:solidFill>
              </a:endParaRPr>
            </a:p>
          </p:txBody>
        </p:sp>
        <p:sp>
          <p:nvSpPr>
            <p:cNvPr id="214034" name="Rectangle 18"/>
            <p:cNvSpPr>
              <a:spLocks noChangeArrowheads="1"/>
            </p:cNvSpPr>
            <p:nvPr/>
          </p:nvSpPr>
          <p:spPr bwMode="blackWhite">
            <a:xfrm>
              <a:off x="5311775" y="5578475"/>
              <a:ext cx="1873250" cy="546100"/>
            </a:xfrm>
            <a:prstGeom prst="rect">
              <a:avLst/>
            </a:prstGeom>
            <a:solidFill>
              <a:srgbClr val="FFCC99"/>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ctr" eaLnBrk="0" hangingPunct="0">
                <a:lnSpc>
                  <a:spcPct val="95000"/>
                </a:lnSpc>
                <a:spcBef>
                  <a:spcPct val="60000"/>
                </a:spcBef>
              </a:pPr>
              <a:r>
                <a:rPr lang="en-US" altLang="en-US" sz="1800" dirty="0" err="1">
                  <a:solidFill>
                    <a:schemeClr val="tx1"/>
                  </a:solidFill>
                </a:rPr>
                <a:t>Semana</a:t>
              </a:r>
              <a:endParaRPr lang="en-US" altLang="en-US" sz="1800" dirty="0">
                <a:solidFill>
                  <a:schemeClr val="tx1"/>
                </a:solidFill>
              </a:endParaRPr>
            </a:p>
          </p:txBody>
        </p:sp>
      </p:grpSp>
    </p:spTree>
    <p:extLst>
      <p:ext uri="{BB962C8B-B14F-4D97-AF65-F5344CB8AC3E}">
        <p14:creationId xmlns:p14="http://schemas.microsoft.com/office/powerpoint/2010/main" val="1356779543"/>
      </p:ext>
    </p:extLst>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dirty="0" err="1"/>
              <a:t>Factless</a:t>
            </a:r>
            <a:r>
              <a:rPr lang="pt-BR" sz="2400" b="1" dirty="0"/>
              <a:t>, ou quando o fato não tem métricas</a:t>
            </a:r>
          </a:p>
        </p:txBody>
      </p:sp>
    </p:spTree>
    <p:extLst>
      <p:ext uri="{BB962C8B-B14F-4D97-AF65-F5344CB8AC3E}">
        <p14:creationId xmlns:p14="http://schemas.microsoft.com/office/powerpoint/2010/main" val="27764430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4300"/>
            <a:ext cx="7343775" cy="1011238"/>
          </a:xfrm>
        </p:spPr>
        <p:txBody>
          <a:bodyPr>
            <a:normAutofit/>
          </a:bodyPr>
          <a:lstStyle/>
          <a:p>
            <a:r>
              <a:rPr lang="pt-BR" dirty="0"/>
              <a:t>Modelagem Dimensional - Complementos</a:t>
            </a:r>
          </a:p>
        </p:txBody>
      </p:sp>
      <p:sp>
        <p:nvSpPr>
          <p:cNvPr id="5" name="Rectangle 3"/>
          <p:cNvSpPr txBox="1">
            <a:spLocks noChangeArrowheads="1"/>
          </p:cNvSpPr>
          <p:nvPr/>
        </p:nvSpPr>
        <p:spPr>
          <a:xfrm>
            <a:off x="251520" y="145742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Fato</a:t>
            </a:r>
            <a:r>
              <a:rPr lang="en-US" sz="2400" b="1" kern="0" dirty="0">
                <a:latin typeface="+mn-lt"/>
              </a:rPr>
              <a:t> </a:t>
            </a:r>
            <a:r>
              <a:rPr lang="en-US" sz="2400" b="1" kern="0" dirty="0" err="1">
                <a:latin typeface="+mn-lt"/>
              </a:rPr>
              <a:t>sem</a:t>
            </a:r>
            <a:r>
              <a:rPr lang="en-US" sz="2400" b="1" kern="0" dirty="0">
                <a:latin typeface="+mn-lt"/>
              </a:rPr>
              <a:t> </a:t>
            </a:r>
            <a:r>
              <a:rPr lang="en-US" sz="2400" b="1" kern="0" dirty="0" err="1">
                <a:latin typeface="+mn-lt"/>
              </a:rPr>
              <a:t>Fato</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lgn="just"/>
            <a:r>
              <a:rPr lang="pt-BR" sz="2000" dirty="0"/>
              <a:t>Habitualmente o tomador de decisão quer conhecer “o outro lado da moeda”. Essa situação reflete situações em que o tomador de decisões quer saber que produtos que estavam em promoção e não foram vendidos.</a:t>
            </a:r>
          </a:p>
          <a:p>
            <a:pPr algn="just"/>
            <a:r>
              <a:rPr lang="pt-BR" sz="2000" dirty="0"/>
              <a:t>Ora, se guardarmos apenas o que ocorreu e quisermos analisar a “não ocorrência”, jamais conseguiremos fazer isso se tivermos apenas o fato vendas. </a:t>
            </a:r>
          </a:p>
          <a:p>
            <a:pPr algn="just"/>
            <a:r>
              <a:rPr lang="pt-BR" sz="2000" dirty="0"/>
              <a:t>Assim devemos montar tabelas de fato que possuem apenas as chaves das dimensões a que estão relacionadas. Elas </a:t>
            </a:r>
            <a:r>
              <a:rPr lang="pt-BR" sz="2000" b="1" dirty="0"/>
              <a:t>não possuem valores numéricos</a:t>
            </a:r>
            <a:r>
              <a:rPr lang="pt-BR" sz="2000" dirty="0"/>
              <a:t>. </a:t>
            </a:r>
            <a:r>
              <a:rPr lang="pt-BR" sz="2000" dirty="0" err="1"/>
              <a:t>Kimball</a:t>
            </a:r>
            <a:r>
              <a:rPr lang="pt-BR" sz="2000" dirty="0"/>
              <a:t> as chama de </a:t>
            </a:r>
            <a:r>
              <a:rPr lang="pt-BR" sz="2000" b="1" dirty="0" err="1"/>
              <a:t>factless</a:t>
            </a:r>
            <a:r>
              <a:rPr lang="pt-BR" sz="2000" dirty="0"/>
              <a:t>.</a:t>
            </a:r>
          </a:p>
        </p:txBody>
      </p:sp>
      <p:pic>
        <p:nvPicPr>
          <p:cNvPr id="1026" name="Picture 2" descr="http://2.bp.blogspot.com/-JsQmaUVy9ww/UGIaJfeBt8I/AAAAAAAAAPQ/3JKuXGkO2Oc/s1600/Vazio-repleto-de-nada.jpg"/>
          <p:cNvPicPr>
            <a:picLocks noChangeAspect="1" noChangeArrowheads="1"/>
          </p:cNvPicPr>
          <p:nvPr/>
        </p:nvPicPr>
        <p:blipFill>
          <a:blip r:embed="rId2" cstate="print"/>
          <a:srcRect/>
          <a:stretch>
            <a:fillRect/>
          </a:stretch>
        </p:blipFill>
        <p:spPr bwMode="auto">
          <a:xfrm>
            <a:off x="6525547" y="5154707"/>
            <a:ext cx="2258616" cy="1693962"/>
          </a:xfrm>
          <a:prstGeom prst="rect">
            <a:avLst/>
          </a:prstGeom>
          <a:noFill/>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2"/>
          <p:cNvSpPr>
            <a:spLocks noGrp="1" noChangeArrowheads="1"/>
          </p:cNvSpPr>
          <p:nvPr>
            <p:ph type="title" idx="4294967295"/>
          </p:nvPr>
        </p:nvSpPr>
        <p:spPr>
          <a:xfrm>
            <a:off x="467544" y="116632"/>
            <a:ext cx="7200900" cy="763587"/>
          </a:xfrm>
          <a:noFill/>
          <a:ln/>
        </p:spPr>
        <p:txBody>
          <a:bodyPr/>
          <a:lstStyle/>
          <a:p>
            <a:r>
              <a:rPr lang="en-US" altLang="en-US" dirty="0" err="1"/>
              <a:t>Tabelas</a:t>
            </a:r>
            <a:r>
              <a:rPr lang="en-US" altLang="en-US" dirty="0"/>
              <a:t> </a:t>
            </a:r>
            <a:r>
              <a:rPr lang="en-US" altLang="en-US" dirty="0" err="1"/>
              <a:t>Factless</a:t>
            </a:r>
            <a:endParaRPr lang="en-US" altLang="en-US" dirty="0"/>
          </a:p>
        </p:txBody>
      </p:sp>
      <p:sp>
        <p:nvSpPr>
          <p:cNvPr id="175107" name="Rectangle 3"/>
          <p:cNvSpPr>
            <a:spLocks noGrp="1" noChangeArrowheads="1"/>
          </p:cNvSpPr>
          <p:nvPr>
            <p:ph type="body" idx="4294967295"/>
          </p:nvPr>
        </p:nvSpPr>
        <p:spPr>
          <a:xfrm>
            <a:off x="611560" y="1268760"/>
            <a:ext cx="7385050" cy="844550"/>
          </a:xfrm>
          <a:noFill/>
          <a:ln/>
        </p:spPr>
        <p:txBody>
          <a:bodyPr>
            <a:normAutofit fontScale="62500" lnSpcReduction="20000"/>
          </a:bodyPr>
          <a:lstStyle/>
          <a:p>
            <a:pPr lvl="1">
              <a:lnSpc>
                <a:spcPct val="95000"/>
              </a:lnSpc>
              <a:spcBef>
                <a:spcPct val="35000"/>
              </a:spcBef>
            </a:pPr>
            <a:r>
              <a:rPr lang="en-US" altLang="en-US" b="1" dirty="0"/>
              <a:t>Ponto </a:t>
            </a:r>
            <a:r>
              <a:rPr lang="en-US" altLang="en-US" b="1" dirty="0" err="1"/>
              <a:t>importante</a:t>
            </a:r>
            <a:r>
              <a:rPr lang="en-US" altLang="en-US" dirty="0"/>
              <a:t>:</a:t>
            </a:r>
          </a:p>
          <a:p>
            <a:pPr lvl="2">
              <a:lnSpc>
                <a:spcPct val="95000"/>
              </a:lnSpc>
              <a:spcBef>
                <a:spcPct val="35000"/>
              </a:spcBef>
            </a:pPr>
            <a:r>
              <a:rPr lang="en-US" altLang="en-US" dirty="0" err="1"/>
              <a:t>Há</a:t>
            </a:r>
            <a:r>
              <a:rPr lang="en-US" altLang="en-US" dirty="0"/>
              <a:t> </a:t>
            </a:r>
            <a:r>
              <a:rPr lang="en-US" altLang="en-US" dirty="0" err="1"/>
              <a:t>ausência</a:t>
            </a:r>
            <a:r>
              <a:rPr lang="en-US" altLang="en-US" dirty="0"/>
              <a:t> de </a:t>
            </a:r>
            <a:r>
              <a:rPr lang="en-US" altLang="en-US" dirty="0" err="1"/>
              <a:t>fatos</a:t>
            </a:r>
            <a:r>
              <a:rPr lang="en-US" altLang="en-US" dirty="0"/>
              <a:t> </a:t>
            </a:r>
            <a:r>
              <a:rPr lang="en-US" altLang="en-US" dirty="0" err="1"/>
              <a:t>significativos</a:t>
            </a:r>
            <a:r>
              <a:rPr lang="en-US" altLang="en-US" dirty="0"/>
              <a:t> </a:t>
            </a:r>
            <a:r>
              <a:rPr lang="en-US" altLang="en-US" dirty="0" err="1"/>
              <a:t>na</a:t>
            </a:r>
            <a:r>
              <a:rPr lang="en-US" altLang="en-US" dirty="0"/>
              <a:t> </a:t>
            </a:r>
            <a:r>
              <a:rPr lang="en-US" altLang="en-US" dirty="0" err="1"/>
              <a:t>tabela</a:t>
            </a:r>
            <a:r>
              <a:rPr lang="en-US" altLang="en-US" dirty="0"/>
              <a:t> de </a:t>
            </a:r>
            <a:r>
              <a:rPr lang="en-US" altLang="en-US" dirty="0" err="1"/>
              <a:t>fatos</a:t>
            </a:r>
            <a:endParaRPr lang="en-US" altLang="en-US" dirty="0"/>
          </a:p>
          <a:p>
            <a:pPr lvl="2">
              <a:lnSpc>
                <a:spcPct val="95000"/>
              </a:lnSpc>
              <a:spcBef>
                <a:spcPct val="35000"/>
              </a:spcBef>
            </a:pPr>
            <a:r>
              <a:rPr lang="en-US" altLang="en-US" dirty="0" err="1"/>
              <a:t>Rastreamento</a:t>
            </a:r>
            <a:r>
              <a:rPr lang="en-US" altLang="en-US" dirty="0"/>
              <a:t> de </a:t>
            </a:r>
            <a:r>
              <a:rPr lang="en-US" altLang="en-US" dirty="0" err="1"/>
              <a:t>eventos</a:t>
            </a:r>
            <a:r>
              <a:rPr lang="en-US" altLang="en-US" dirty="0"/>
              <a:t>, </a:t>
            </a:r>
            <a:r>
              <a:rPr lang="en-US" altLang="en-US" dirty="0" err="1"/>
              <a:t>cobertura</a:t>
            </a:r>
            <a:r>
              <a:rPr lang="en-US" altLang="en-US" dirty="0"/>
              <a:t>, </a:t>
            </a:r>
            <a:r>
              <a:rPr lang="en-US" altLang="en-US" dirty="0" err="1"/>
              <a:t>etc</a:t>
            </a:r>
            <a:r>
              <a:rPr lang="mr-IN" altLang="en-US" dirty="0"/>
              <a:t>…</a:t>
            </a:r>
            <a:endParaRPr lang="en-US" altLang="en-US" dirty="0"/>
          </a:p>
        </p:txBody>
      </p:sp>
      <p:grpSp>
        <p:nvGrpSpPr>
          <p:cNvPr id="5" name="Group 4"/>
          <p:cNvGrpSpPr/>
          <p:nvPr/>
        </p:nvGrpSpPr>
        <p:grpSpPr>
          <a:xfrm>
            <a:off x="1115616" y="2636912"/>
            <a:ext cx="6667698" cy="3543837"/>
            <a:chOff x="909638" y="1447800"/>
            <a:chExt cx="7243762" cy="3930650"/>
          </a:xfrm>
        </p:grpSpPr>
        <p:sp>
          <p:nvSpPr>
            <p:cNvPr id="6" name="Freeform 3"/>
            <p:cNvSpPr>
              <a:spLocks/>
            </p:cNvSpPr>
            <p:nvPr/>
          </p:nvSpPr>
          <p:spPr bwMode="auto">
            <a:xfrm>
              <a:off x="4854575" y="3589338"/>
              <a:ext cx="1296988" cy="306387"/>
            </a:xfrm>
            <a:custGeom>
              <a:avLst/>
              <a:gdLst>
                <a:gd name="T0" fmla="*/ 816 w 817"/>
                <a:gd name="T1" fmla="*/ 192 h 193"/>
                <a:gd name="T2" fmla="*/ 0 w 817"/>
                <a:gd name="T3" fmla="*/ 192 h 193"/>
                <a:gd name="T4" fmla="*/ 0 w 817"/>
                <a:gd name="T5" fmla="*/ 0 h 193"/>
              </a:gdLst>
              <a:ahLst/>
              <a:cxnLst>
                <a:cxn ang="0">
                  <a:pos x="T0" y="T1"/>
                </a:cxn>
                <a:cxn ang="0">
                  <a:pos x="T2" y="T3"/>
                </a:cxn>
                <a:cxn ang="0">
                  <a:pos x="T4" y="T5"/>
                </a:cxn>
              </a:cxnLst>
              <a:rect l="0" t="0" r="r" b="b"/>
              <a:pathLst>
                <a:path w="817" h="193">
                  <a:moveTo>
                    <a:pt x="816" y="192"/>
                  </a:moveTo>
                  <a:lnTo>
                    <a:pt x="0" y="192"/>
                  </a:lnTo>
                  <a:lnTo>
                    <a:pt x="0" y="0"/>
                  </a:lnTo>
                </a:path>
              </a:pathLst>
            </a:custGeom>
            <a:noFill/>
            <a:ln w="25400" cap="rnd" cmpd="sng">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2000">
                <a:solidFill>
                  <a:schemeClr val="tx1"/>
                </a:solidFill>
              </a:endParaRPr>
            </a:p>
          </p:txBody>
        </p:sp>
        <p:sp>
          <p:nvSpPr>
            <p:cNvPr id="7" name="Freeform 4"/>
            <p:cNvSpPr>
              <a:spLocks/>
            </p:cNvSpPr>
            <p:nvPr/>
          </p:nvSpPr>
          <p:spPr bwMode="auto">
            <a:xfrm>
              <a:off x="2949575" y="3589338"/>
              <a:ext cx="1296988" cy="306387"/>
            </a:xfrm>
            <a:custGeom>
              <a:avLst/>
              <a:gdLst>
                <a:gd name="T0" fmla="*/ 0 w 817"/>
                <a:gd name="T1" fmla="*/ 192 h 193"/>
                <a:gd name="T2" fmla="*/ 816 w 817"/>
                <a:gd name="T3" fmla="*/ 192 h 193"/>
                <a:gd name="T4" fmla="*/ 816 w 817"/>
                <a:gd name="T5" fmla="*/ 0 h 193"/>
              </a:gdLst>
              <a:ahLst/>
              <a:cxnLst>
                <a:cxn ang="0">
                  <a:pos x="T0" y="T1"/>
                </a:cxn>
                <a:cxn ang="0">
                  <a:pos x="T2" y="T3"/>
                </a:cxn>
                <a:cxn ang="0">
                  <a:pos x="T4" y="T5"/>
                </a:cxn>
              </a:cxnLst>
              <a:rect l="0" t="0" r="r" b="b"/>
              <a:pathLst>
                <a:path w="817" h="193">
                  <a:moveTo>
                    <a:pt x="0" y="192"/>
                  </a:moveTo>
                  <a:lnTo>
                    <a:pt x="816" y="192"/>
                  </a:lnTo>
                  <a:lnTo>
                    <a:pt x="816" y="0"/>
                  </a:lnTo>
                </a:path>
              </a:pathLst>
            </a:custGeom>
            <a:noFill/>
            <a:ln w="25400" cap="rnd" cmpd="sng">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2000">
                <a:solidFill>
                  <a:schemeClr val="tx1"/>
                </a:solidFill>
              </a:endParaRPr>
            </a:p>
          </p:txBody>
        </p:sp>
        <p:sp>
          <p:nvSpPr>
            <p:cNvPr id="8" name="Freeform 5"/>
            <p:cNvSpPr>
              <a:spLocks/>
            </p:cNvSpPr>
            <p:nvPr/>
          </p:nvSpPr>
          <p:spPr bwMode="auto">
            <a:xfrm>
              <a:off x="4854575" y="1912938"/>
              <a:ext cx="1296988" cy="306387"/>
            </a:xfrm>
            <a:custGeom>
              <a:avLst/>
              <a:gdLst>
                <a:gd name="T0" fmla="*/ 816 w 817"/>
                <a:gd name="T1" fmla="*/ 0 h 193"/>
                <a:gd name="T2" fmla="*/ 0 w 817"/>
                <a:gd name="T3" fmla="*/ 0 h 193"/>
                <a:gd name="T4" fmla="*/ 0 w 817"/>
                <a:gd name="T5" fmla="*/ 192 h 193"/>
              </a:gdLst>
              <a:ahLst/>
              <a:cxnLst>
                <a:cxn ang="0">
                  <a:pos x="T0" y="T1"/>
                </a:cxn>
                <a:cxn ang="0">
                  <a:pos x="T2" y="T3"/>
                </a:cxn>
                <a:cxn ang="0">
                  <a:pos x="T4" y="T5"/>
                </a:cxn>
              </a:cxnLst>
              <a:rect l="0" t="0" r="r" b="b"/>
              <a:pathLst>
                <a:path w="817" h="193">
                  <a:moveTo>
                    <a:pt x="816" y="0"/>
                  </a:moveTo>
                  <a:lnTo>
                    <a:pt x="0" y="0"/>
                  </a:lnTo>
                  <a:lnTo>
                    <a:pt x="0" y="192"/>
                  </a:lnTo>
                </a:path>
              </a:pathLst>
            </a:custGeom>
            <a:noFill/>
            <a:ln w="25400" cap="rnd" cmpd="sng">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2000">
                <a:solidFill>
                  <a:schemeClr val="tx1"/>
                </a:solidFill>
              </a:endParaRPr>
            </a:p>
          </p:txBody>
        </p:sp>
        <p:sp>
          <p:nvSpPr>
            <p:cNvPr id="9" name="Freeform 6"/>
            <p:cNvSpPr>
              <a:spLocks/>
            </p:cNvSpPr>
            <p:nvPr/>
          </p:nvSpPr>
          <p:spPr bwMode="auto">
            <a:xfrm>
              <a:off x="2949575" y="1912938"/>
              <a:ext cx="1296988" cy="306387"/>
            </a:xfrm>
            <a:custGeom>
              <a:avLst/>
              <a:gdLst>
                <a:gd name="T0" fmla="*/ 0 w 817"/>
                <a:gd name="T1" fmla="*/ 0 h 193"/>
                <a:gd name="T2" fmla="*/ 816 w 817"/>
                <a:gd name="T3" fmla="*/ 0 h 193"/>
                <a:gd name="T4" fmla="*/ 816 w 817"/>
                <a:gd name="T5" fmla="*/ 192 h 193"/>
              </a:gdLst>
              <a:ahLst/>
              <a:cxnLst>
                <a:cxn ang="0">
                  <a:pos x="T0" y="T1"/>
                </a:cxn>
                <a:cxn ang="0">
                  <a:pos x="T2" y="T3"/>
                </a:cxn>
                <a:cxn ang="0">
                  <a:pos x="T4" y="T5"/>
                </a:cxn>
              </a:cxnLst>
              <a:rect l="0" t="0" r="r" b="b"/>
              <a:pathLst>
                <a:path w="817" h="193">
                  <a:moveTo>
                    <a:pt x="0" y="0"/>
                  </a:moveTo>
                  <a:lnTo>
                    <a:pt x="816" y="0"/>
                  </a:lnTo>
                  <a:lnTo>
                    <a:pt x="816" y="192"/>
                  </a:lnTo>
                </a:path>
              </a:pathLst>
            </a:custGeom>
            <a:noFill/>
            <a:ln w="25400" cap="rnd" cmpd="sng">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2000">
                <a:solidFill>
                  <a:schemeClr val="tx1"/>
                </a:solidFill>
              </a:endParaRPr>
            </a:p>
          </p:txBody>
        </p:sp>
        <p:sp>
          <p:nvSpPr>
            <p:cNvPr id="10" name="Line 7"/>
            <p:cNvSpPr>
              <a:spLocks noChangeShapeType="1"/>
            </p:cNvSpPr>
            <p:nvPr/>
          </p:nvSpPr>
          <p:spPr bwMode="auto">
            <a:xfrm>
              <a:off x="4541838" y="3692525"/>
              <a:ext cx="0" cy="746125"/>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2000">
                <a:solidFill>
                  <a:schemeClr val="tx1"/>
                </a:solidFill>
              </a:endParaRPr>
            </a:p>
          </p:txBody>
        </p:sp>
        <p:sp>
          <p:nvSpPr>
            <p:cNvPr id="11" name="Rectangle 8"/>
            <p:cNvSpPr>
              <a:spLocks noChangeArrowheads="1"/>
            </p:cNvSpPr>
            <p:nvPr/>
          </p:nvSpPr>
          <p:spPr bwMode="blackWhite">
            <a:xfrm>
              <a:off x="3719513" y="2147888"/>
              <a:ext cx="1662112" cy="1511300"/>
            </a:xfrm>
            <a:prstGeom prst="rect">
              <a:avLst/>
            </a:prstGeom>
            <a:solidFill>
              <a:srgbClr val="FF6699"/>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l" eaLnBrk="0" hangingPunct="0"/>
              <a:r>
                <a:rPr lang="en-US" altLang="en-US" sz="1400">
                  <a:solidFill>
                    <a:schemeClr val="tx1"/>
                  </a:solidFill>
                  <a:latin typeface="Courier New" panose="02070309020205020404" pitchFamily="49" charset="0"/>
                </a:rPr>
                <a:t>Emp_FK</a:t>
              </a:r>
              <a:endParaRPr lang="en-US" altLang="en-US" sz="1400">
                <a:solidFill>
                  <a:schemeClr val="tx1"/>
                </a:solidFill>
              </a:endParaRPr>
            </a:p>
            <a:p>
              <a:pPr algn="l" eaLnBrk="0" hangingPunct="0"/>
              <a:r>
                <a:rPr lang="en-US" altLang="en-US" sz="1400">
                  <a:solidFill>
                    <a:schemeClr val="tx1"/>
                  </a:solidFill>
                  <a:latin typeface="Courier New" panose="02070309020205020404" pitchFamily="49" charset="0"/>
                </a:rPr>
                <a:t>Sal_FK</a:t>
              </a:r>
              <a:endParaRPr lang="en-US" altLang="en-US" sz="1400">
                <a:solidFill>
                  <a:schemeClr val="tx1"/>
                </a:solidFill>
              </a:endParaRPr>
            </a:p>
            <a:p>
              <a:pPr algn="l" eaLnBrk="0" hangingPunct="0"/>
              <a:r>
                <a:rPr lang="en-US" altLang="en-US" sz="1400">
                  <a:solidFill>
                    <a:schemeClr val="tx1"/>
                  </a:solidFill>
                  <a:latin typeface="Courier New" panose="02070309020205020404" pitchFamily="49" charset="0"/>
                </a:rPr>
                <a:t>Age_FK</a:t>
              </a:r>
              <a:endParaRPr lang="en-US" altLang="en-US" sz="1400">
                <a:solidFill>
                  <a:schemeClr val="tx1"/>
                </a:solidFill>
              </a:endParaRPr>
            </a:p>
            <a:p>
              <a:pPr algn="l" eaLnBrk="0" hangingPunct="0"/>
              <a:r>
                <a:rPr lang="en-US" altLang="en-US" sz="1400">
                  <a:solidFill>
                    <a:schemeClr val="tx1"/>
                  </a:solidFill>
                  <a:latin typeface="Courier New" panose="02070309020205020404" pitchFamily="49" charset="0"/>
                </a:rPr>
                <a:t>Ed_FK</a:t>
              </a:r>
              <a:endParaRPr lang="en-US" altLang="en-US" sz="1400">
                <a:solidFill>
                  <a:schemeClr val="tx1"/>
                </a:solidFill>
              </a:endParaRPr>
            </a:p>
            <a:p>
              <a:pPr algn="l" eaLnBrk="0" hangingPunct="0"/>
              <a:r>
                <a:rPr lang="en-US" altLang="en-US" sz="1400">
                  <a:solidFill>
                    <a:schemeClr val="tx1"/>
                  </a:solidFill>
                  <a:latin typeface="Courier New" panose="02070309020205020404" pitchFamily="49" charset="0"/>
                </a:rPr>
                <a:t>Grade_FK</a:t>
              </a:r>
              <a:endParaRPr lang="en-US" altLang="en-US" sz="1400">
                <a:solidFill>
                  <a:schemeClr val="tx1"/>
                </a:solidFill>
              </a:endParaRPr>
            </a:p>
          </p:txBody>
        </p:sp>
        <p:sp>
          <p:nvSpPr>
            <p:cNvPr id="12" name="Rectangle 9"/>
            <p:cNvSpPr>
              <a:spLocks noChangeArrowheads="1"/>
            </p:cNvSpPr>
            <p:nvPr/>
          </p:nvSpPr>
          <p:spPr bwMode="blackWhite">
            <a:xfrm>
              <a:off x="5908675" y="1447800"/>
              <a:ext cx="2235200" cy="928688"/>
            </a:xfrm>
            <a:prstGeom prst="rect">
              <a:avLst/>
            </a:prstGeom>
            <a:solidFill>
              <a:srgbClr val="99CCFF"/>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l" eaLnBrk="0" hangingPunct="0"/>
              <a:r>
                <a:rPr lang="en-US" altLang="en-US" sz="1400">
                  <a:solidFill>
                    <a:schemeClr val="tx1"/>
                  </a:solidFill>
                </a:rPr>
                <a:t>Grade dimension</a:t>
              </a:r>
            </a:p>
            <a:p>
              <a:pPr algn="l" eaLnBrk="0" hangingPunct="0"/>
              <a:r>
                <a:rPr lang="en-US" altLang="en-US" sz="1400">
                  <a:solidFill>
                    <a:schemeClr val="tx1"/>
                  </a:solidFill>
                  <a:latin typeface="Courier New" panose="02070309020205020404" pitchFamily="49" charset="0"/>
                </a:rPr>
                <a:t>Grade_PK</a:t>
              </a:r>
              <a:endParaRPr lang="en-US" altLang="en-US" sz="1400">
                <a:solidFill>
                  <a:schemeClr val="tx1"/>
                </a:solidFill>
              </a:endParaRPr>
            </a:p>
          </p:txBody>
        </p:sp>
        <p:sp>
          <p:nvSpPr>
            <p:cNvPr id="13" name="Rectangle 10"/>
            <p:cNvSpPr>
              <a:spLocks noChangeArrowheads="1"/>
            </p:cNvSpPr>
            <p:nvPr/>
          </p:nvSpPr>
          <p:spPr bwMode="blackWhite">
            <a:xfrm>
              <a:off x="5889625" y="3430588"/>
              <a:ext cx="2263775" cy="928687"/>
            </a:xfrm>
            <a:prstGeom prst="rect">
              <a:avLst/>
            </a:prstGeom>
            <a:solidFill>
              <a:srgbClr val="99CCFF"/>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l" eaLnBrk="0" hangingPunct="0"/>
              <a:r>
                <a:rPr lang="en-US" altLang="en-US" sz="1400">
                  <a:solidFill>
                    <a:schemeClr val="tx1"/>
                  </a:solidFill>
                </a:rPr>
                <a:t>Education dimension</a:t>
              </a:r>
            </a:p>
            <a:p>
              <a:pPr algn="l" eaLnBrk="0" hangingPunct="0"/>
              <a:r>
                <a:rPr lang="en-US" altLang="en-US" sz="1400">
                  <a:solidFill>
                    <a:schemeClr val="tx1"/>
                  </a:solidFill>
                  <a:latin typeface="Courier New" panose="02070309020205020404" pitchFamily="49" charset="0"/>
                </a:rPr>
                <a:t>Ed_PK</a:t>
              </a:r>
              <a:endParaRPr lang="en-US" altLang="en-US" sz="1400">
                <a:solidFill>
                  <a:schemeClr val="tx1"/>
                </a:solidFill>
              </a:endParaRPr>
            </a:p>
          </p:txBody>
        </p:sp>
        <p:sp>
          <p:nvSpPr>
            <p:cNvPr id="14" name="Rectangle 11"/>
            <p:cNvSpPr>
              <a:spLocks noChangeArrowheads="1"/>
            </p:cNvSpPr>
            <p:nvPr/>
          </p:nvSpPr>
          <p:spPr bwMode="blackWhite">
            <a:xfrm>
              <a:off x="919163" y="1447800"/>
              <a:ext cx="2205037" cy="928688"/>
            </a:xfrm>
            <a:prstGeom prst="rect">
              <a:avLst/>
            </a:prstGeom>
            <a:solidFill>
              <a:srgbClr val="99CCFF"/>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l" eaLnBrk="0" hangingPunct="0"/>
              <a:r>
                <a:rPr lang="en-US" altLang="en-US" sz="1400">
                  <a:solidFill>
                    <a:schemeClr val="tx1"/>
                  </a:solidFill>
                </a:rPr>
                <a:t>Employee dimension</a:t>
              </a:r>
            </a:p>
            <a:p>
              <a:pPr algn="l" eaLnBrk="0" hangingPunct="0"/>
              <a:r>
                <a:rPr lang="en-US" altLang="en-US" sz="1400">
                  <a:solidFill>
                    <a:schemeClr val="tx1"/>
                  </a:solidFill>
                  <a:latin typeface="Courier New" panose="02070309020205020404" pitchFamily="49" charset="0"/>
                </a:rPr>
                <a:t>Emp_PK</a:t>
              </a:r>
              <a:endParaRPr lang="en-US" altLang="en-US" sz="1400">
                <a:solidFill>
                  <a:schemeClr val="tx1"/>
                </a:solidFill>
              </a:endParaRPr>
            </a:p>
          </p:txBody>
        </p:sp>
        <p:sp>
          <p:nvSpPr>
            <p:cNvPr id="15" name="Rectangle 12"/>
            <p:cNvSpPr>
              <a:spLocks noChangeArrowheads="1"/>
            </p:cNvSpPr>
            <p:nvPr/>
          </p:nvSpPr>
          <p:spPr bwMode="blackWhite">
            <a:xfrm>
              <a:off x="909638" y="3430588"/>
              <a:ext cx="2205037" cy="928687"/>
            </a:xfrm>
            <a:prstGeom prst="rect">
              <a:avLst/>
            </a:prstGeom>
            <a:solidFill>
              <a:srgbClr val="99CCFF"/>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l" eaLnBrk="0" hangingPunct="0"/>
              <a:r>
                <a:rPr lang="en-US" altLang="en-US" sz="1400">
                  <a:solidFill>
                    <a:schemeClr val="tx1"/>
                  </a:solidFill>
                </a:rPr>
                <a:t>Salary dimension</a:t>
              </a:r>
            </a:p>
            <a:p>
              <a:pPr algn="l" eaLnBrk="0" hangingPunct="0"/>
              <a:r>
                <a:rPr lang="en-US" altLang="en-US" sz="1400">
                  <a:solidFill>
                    <a:schemeClr val="tx1"/>
                  </a:solidFill>
                  <a:latin typeface="Courier New" panose="02070309020205020404" pitchFamily="49" charset="0"/>
                </a:rPr>
                <a:t>Sal_PK</a:t>
              </a:r>
              <a:endParaRPr lang="en-US" altLang="en-US" sz="1400">
                <a:solidFill>
                  <a:schemeClr val="tx1"/>
                </a:solidFill>
              </a:endParaRPr>
            </a:p>
          </p:txBody>
        </p:sp>
        <p:sp>
          <p:nvSpPr>
            <p:cNvPr id="16" name="Rectangle 13"/>
            <p:cNvSpPr>
              <a:spLocks noChangeArrowheads="1"/>
            </p:cNvSpPr>
            <p:nvPr/>
          </p:nvSpPr>
          <p:spPr bwMode="blackWhite">
            <a:xfrm>
              <a:off x="3444875" y="4449763"/>
              <a:ext cx="2205038" cy="928687"/>
            </a:xfrm>
            <a:prstGeom prst="rect">
              <a:avLst/>
            </a:prstGeom>
            <a:solidFill>
              <a:srgbClr val="99CCFF"/>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l" eaLnBrk="0" hangingPunct="0"/>
              <a:r>
                <a:rPr lang="en-US" altLang="en-US" sz="1400">
                  <a:solidFill>
                    <a:schemeClr val="tx1"/>
                  </a:solidFill>
                </a:rPr>
                <a:t>Age dimension</a:t>
              </a:r>
            </a:p>
            <a:p>
              <a:pPr algn="l" eaLnBrk="0" hangingPunct="0"/>
              <a:r>
                <a:rPr lang="en-US" altLang="en-US" sz="1400">
                  <a:solidFill>
                    <a:schemeClr val="tx1"/>
                  </a:solidFill>
                  <a:latin typeface="Courier New" panose="02070309020205020404" pitchFamily="49" charset="0"/>
                </a:rPr>
                <a:t>Age_PK</a:t>
              </a:r>
              <a:endParaRPr lang="en-US" altLang="en-US" sz="1400">
                <a:solidFill>
                  <a:schemeClr val="tx1"/>
                </a:solidFill>
              </a:endParaRPr>
            </a:p>
          </p:txBody>
        </p:sp>
      </p:grpSp>
    </p:spTree>
    <p:extLst>
      <p:ext uri="{BB962C8B-B14F-4D97-AF65-F5344CB8AC3E}">
        <p14:creationId xmlns:p14="http://schemas.microsoft.com/office/powerpoint/2010/main" val="3526203155"/>
      </p:ext>
    </p:extLst>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2"/>
          <p:cNvSpPr>
            <a:spLocks noGrp="1" noChangeArrowheads="1"/>
          </p:cNvSpPr>
          <p:nvPr>
            <p:ph type="title" idx="4294967295"/>
          </p:nvPr>
        </p:nvSpPr>
        <p:spPr>
          <a:xfrm>
            <a:off x="0" y="332656"/>
            <a:ext cx="7200900" cy="763587"/>
          </a:xfrm>
          <a:noFill/>
          <a:ln/>
        </p:spPr>
        <p:txBody>
          <a:bodyPr/>
          <a:lstStyle/>
          <a:p>
            <a:r>
              <a:rPr lang="en-US" altLang="en-US" dirty="0" err="1"/>
              <a:t>Tabelas</a:t>
            </a:r>
            <a:r>
              <a:rPr lang="en-US" altLang="en-US" dirty="0"/>
              <a:t> </a:t>
            </a:r>
            <a:r>
              <a:rPr lang="en-US" altLang="en-US" dirty="0" err="1"/>
              <a:t>Factless</a:t>
            </a:r>
            <a:r>
              <a:rPr lang="en-US" altLang="en-US" dirty="0"/>
              <a:t> - </a:t>
            </a:r>
            <a:r>
              <a:rPr lang="en-US" altLang="en-US" dirty="0" err="1"/>
              <a:t>Exemplo</a:t>
            </a:r>
            <a:endParaRPr lang="en-US" altLang="en-US" dirty="0"/>
          </a:p>
        </p:txBody>
      </p:sp>
      <p:sp>
        <p:nvSpPr>
          <p:cNvPr id="175107" name="Rectangle 3"/>
          <p:cNvSpPr>
            <a:spLocks noGrp="1" noChangeArrowheads="1"/>
          </p:cNvSpPr>
          <p:nvPr>
            <p:ph type="body" idx="4294967295"/>
          </p:nvPr>
        </p:nvSpPr>
        <p:spPr>
          <a:xfrm>
            <a:off x="611560" y="980728"/>
            <a:ext cx="7385050" cy="844550"/>
          </a:xfrm>
          <a:noFill/>
          <a:ln/>
        </p:spPr>
        <p:txBody>
          <a:bodyPr>
            <a:normAutofit/>
          </a:bodyPr>
          <a:lstStyle/>
          <a:p>
            <a:pPr lvl="1">
              <a:lnSpc>
                <a:spcPct val="95000"/>
              </a:lnSpc>
              <a:spcBef>
                <a:spcPct val="35000"/>
              </a:spcBef>
            </a:pPr>
            <a:r>
              <a:rPr lang="en-US" altLang="en-US" sz="2400" dirty="0" err="1"/>
              <a:t>Frequência</a:t>
            </a:r>
            <a:r>
              <a:rPr lang="en-US" altLang="en-US" sz="2400" dirty="0"/>
              <a:t> </a:t>
            </a:r>
            <a:r>
              <a:rPr lang="en-US" altLang="en-US" sz="2400" dirty="0" err="1"/>
              <a:t>diária</a:t>
            </a:r>
            <a:r>
              <a:rPr lang="en-US" altLang="en-US" sz="2400" dirty="0"/>
              <a:t> </a:t>
            </a:r>
            <a:r>
              <a:rPr lang="en-US" altLang="en-US" sz="2400" dirty="0" err="1"/>
              <a:t>em</a:t>
            </a:r>
            <a:r>
              <a:rPr lang="en-US" altLang="en-US" sz="2400" dirty="0"/>
              <a:t> </a:t>
            </a:r>
            <a:r>
              <a:rPr lang="en-US" altLang="en-US" sz="2400" dirty="0" err="1"/>
              <a:t>escolas</a:t>
            </a:r>
            <a:endParaRPr lang="en-US" altLang="en-US" sz="2400" dirty="0"/>
          </a:p>
        </p:txBody>
      </p:sp>
      <p:pic>
        <p:nvPicPr>
          <p:cNvPr id="2" name="Picture 1"/>
          <p:cNvPicPr>
            <a:picLocks noChangeAspect="1"/>
          </p:cNvPicPr>
          <p:nvPr/>
        </p:nvPicPr>
        <p:blipFill>
          <a:blip r:embed="rId3"/>
          <a:stretch>
            <a:fillRect/>
          </a:stretch>
        </p:blipFill>
        <p:spPr>
          <a:xfrm>
            <a:off x="755576" y="1556792"/>
            <a:ext cx="7416824" cy="4735356"/>
          </a:xfrm>
          <a:prstGeom prst="rect">
            <a:avLst/>
          </a:prstGeom>
        </p:spPr>
      </p:pic>
    </p:spTree>
    <p:extLst>
      <p:ext uri="{BB962C8B-B14F-4D97-AF65-F5344CB8AC3E}">
        <p14:creationId xmlns:p14="http://schemas.microsoft.com/office/powerpoint/2010/main" val="3494084204"/>
      </p:ext>
    </p:extLst>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2"/>
          <p:cNvSpPr>
            <a:spLocks noGrp="1" noChangeArrowheads="1"/>
          </p:cNvSpPr>
          <p:nvPr>
            <p:ph type="title" idx="4294967295"/>
          </p:nvPr>
        </p:nvSpPr>
        <p:spPr>
          <a:xfrm>
            <a:off x="0" y="303808"/>
            <a:ext cx="7200900" cy="763587"/>
          </a:xfrm>
          <a:noFill/>
          <a:ln/>
        </p:spPr>
        <p:txBody>
          <a:bodyPr/>
          <a:lstStyle/>
          <a:p>
            <a:r>
              <a:rPr lang="en-US" altLang="en-US" dirty="0" err="1"/>
              <a:t>Tabelas</a:t>
            </a:r>
            <a:r>
              <a:rPr lang="en-US" altLang="en-US" dirty="0"/>
              <a:t> </a:t>
            </a:r>
            <a:r>
              <a:rPr lang="en-US" altLang="en-US" dirty="0" err="1"/>
              <a:t>Factless</a:t>
            </a:r>
            <a:r>
              <a:rPr lang="en-US" altLang="en-US" dirty="0"/>
              <a:t> - </a:t>
            </a:r>
            <a:r>
              <a:rPr lang="en-US" altLang="en-US" dirty="0" err="1"/>
              <a:t>Exemplo</a:t>
            </a:r>
            <a:endParaRPr lang="en-US" altLang="en-US" dirty="0"/>
          </a:p>
        </p:txBody>
      </p:sp>
      <p:sp>
        <p:nvSpPr>
          <p:cNvPr id="175107" name="Rectangle 3"/>
          <p:cNvSpPr>
            <a:spLocks noGrp="1" noChangeArrowheads="1"/>
          </p:cNvSpPr>
          <p:nvPr>
            <p:ph type="body" idx="4294967295"/>
          </p:nvPr>
        </p:nvSpPr>
        <p:spPr>
          <a:xfrm>
            <a:off x="283394" y="1278533"/>
            <a:ext cx="7385050" cy="844550"/>
          </a:xfrm>
          <a:noFill/>
          <a:ln/>
        </p:spPr>
        <p:txBody>
          <a:bodyPr>
            <a:normAutofit/>
          </a:bodyPr>
          <a:lstStyle/>
          <a:p>
            <a:pPr lvl="1">
              <a:lnSpc>
                <a:spcPct val="95000"/>
              </a:lnSpc>
              <a:spcBef>
                <a:spcPct val="35000"/>
              </a:spcBef>
            </a:pPr>
            <a:r>
              <a:rPr lang="en-US" altLang="en-US" sz="2400" dirty="0" err="1"/>
              <a:t>Procedimentos</a:t>
            </a:r>
            <a:r>
              <a:rPr lang="en-US" altLang="en-US" sz="2400" dirty="0"/>
              <a:t> </a:t>
            </a:r>
            <a:r>
              <a:rPr lang="en-US" altLang="en-US" sz="2400" dirty="0" err="1"/>
              <a:t>Hospitalares</a:t>
            </a:r>
            <a:endParaRPr lang="en-US" altLang="en-US" sz="2400" dirty="0"/>
          </a:p>
        </p:txBody>
      </p:sp>
      <p:pic>
        <p:nvPicPr>
          <p:cNvPr id="3" name="Picture 2"/>
          <p:cNvPicPr>
            <a:picLocks noChangeAspect="1"/>
          </p:cNvPicPr>
          <p:nvPr/>
        </p:nvPicPr>
        <p:blipFill>
          <a:blip r:embed="rId3"/>
          <a:stretch>
            <a:fillRect/>
          </a:stretch>
        </p:blipFill>
        <p:spPr>
          <a:xfrm>
            <a:off x="640625" y="1700808"/>
            <a:ext cx="7812360" cy="4395345"/>
          </a:xfrm>
          <a:prstGeom prst="rect">
            <a:avLst/>
          </a:prstGeom>
        </p:spPr>
      </p:pic>
    </p:spTree>
    <p:extLst>
      <p:ext uri="{BB962C8B-B14F-4D97-AF65-F5344CB8AC3E}">
        <p14:creationId xmlns:p14="http://schemas.microsoft.com/office/powerpoint/2010/main" val="2108999024"/>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7325"/>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28600" y="1340792"/>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kumimoji="0" lang="en-US" sz="2400" b="1" i="0" u="none" strike="noStrike" kern="0" cap="none" spc="0" normalizeH="0" baseline="0" noProof="0" dirty="0" err="1">
                <a:ln>
                  <a:noFill/>
                </a:ln>
                <a:solidFill>
                  <a:schemeClr val="tx1"/>
                </a:solidFill>
                <a:effectLst/>
                <a:uLnTx/>
                <a:uFillTx/>
                <a:latin typeface="+mn-lt"/>
                <a:ea typeface="+mn-ea"/>
                <a:cs typeface="+mn-cs"/>
              </a:rPr>
              <a:t>Fato</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kumimoji="0" lang="pt-BR" sz="2400" b="0" i="0" u="none" strike="noStrike" kern="0" cap="none" spc="0" normalizeH="0" baseline="0" noProof="0" dirty="0">
                <a:ln>
                  <a:noFill/>
                </a:ln>
                <a:solidFill>
                  <a:schemeClr val="tx1"/>
                </a:solidFill>
                <a:effectLst/>
                <a:uLnTx/>
                <a:uFillTx/>
                <a:latin typeface="+mn-lt"/>
                <a:ea typeface="+mn-ea"/>
                <a:cs typeface="+mn-cs"/>
              </a:rPr>
              <a:t>O que for variável tem algum valor numérico a</a:t>
            </a:r>
            <a:r>
              <a:rPr kumimoji="0" lang="pt-BR" sz="2400" b="0" i="0" u="none" strike="noStrike" kern="0" cap="none" spc="0" normalizeH="0" noProof="0" dirty="0">
                <a:ln>
                  <a:noFill/>
                </a:ln>
                <a:solidFill>
                  <a:schemeClr val="tx1"/>
                </a:solidFill>
                <a:effectLst/>
                <a:uLnTx/>
                <a:uFillTx/>
                <a:latin typeface="+mn-lt"/>
                <a:ea typeface="+mn-ea"/>
                <a:cs typeface="+mn-cs"/>
              </a:rPr>
              <a:t> ele associado, como valor, preço ou quantidade, sempre </a:t>
            </a:r>
            <a:r>
              <a:rPr kumimoji="0" lang="pt-BR" sz="2400" b="0" i="0" u="none" strike="noStrike" kern="0" cap="none" spc="0" normalizeH="0" baseline="0" noProof="0" dirty="0">
                <a:ln>
                  <a:noFill/>
                </a:ln>
                <a:solidFill>
                  <a:schemeClr val="tx1"/>
                </a:solidFill>
                <a:effectLst/>
                <a:uLnTx/>
                <a:uFillTx/>
                <a:latin typeface="+mn-lt"/>
                <a:ea typeface="+mn-ea"/>
                <a:cs typeface="+mn-cs"/>
              </a:rPr>
              <a:t>relacionado a alguma unidade temporal? </a:t>
            </a:r>
            <a:r>
              <a:rPr kumimoji="0" lang="pt-BR" sz="2400" b="0" i="0" u="none" strike="noStrike" kern="0" cap="none" spc="0" normalizeH="0" baseline="0" noProof="0" dirty="0">
                <a:ln>
                  <a:noFill/>
                </a:ln>
                <a:solidFill>
                  <a:schemeClr val="tx1"/>
                </a:solidFill>
                <a:effectLst/>
                <a:uLnTx/>
                <a:uFillTx/>
                <a:latin typeface="+mn-lt"/>
              </a:rPr>
              <a:t>As vendas realizadas para clientes.</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kumimoji="0" lang="pt-BR" sz="2400" b="0" i="0" u="none" strike="noStrike" kern="0" cap="none" spc="0" normalizeH="0" baseline="0" noProof="0" dirty="0">
                <a:ln>
                  <a:noFill/>
                </a:ln>
                <a:solidFill>
                  <a:schemeClr val="tx1"/>
                </a:solidFill>
                <a:effectLst/>
                <a:uLnTx/>
                <a:uFillTx/>
                <a:latin typeface="+mn-lt"/>
              </a:rPr>
              <a:t>Todo histórico que em algum momento é lembrado,</a:t>
            </a:r>
            <a:r>
              <a:rPr kumimoji="0" lang="pt-BR" sz="2400" b="0" i="0" u="none" strike="noStrike" kern="0" cap="none" spc="0" normalizeH="0" noProof="0" dirty="0">
                <a:ln>
                  <a:noFill/>
                </a:ln>
                <a:solidFill>
                  <a:schemeClr val="tx1"/>
                </a:solidFill>
                <a:effectLst/>
                <a:uLnTx/>
                <a:uFillTx/>
                <a:latin typeface="+mn-lt"/>
              </a:rPr>
              <a:t> torna-se candidato natural a ser fato.</a:t>
            </a:r>
            <a:endParaRPr kumimoji="0" lang="pt-BR" sz="2400" b="0" i="0" u="none" strike="noStrike" kern="0" cap="none" spc="0" normalizeH="0" baseline="0" noProof="0" dirty="0">
              <a:ln>
                <a:noFill/>
              </a:ln>
              <a:solidFill>
                <a:schemeClr val="tx1"/>
              </a:solidFill>
              <a:effectLst/>
              <a:uLnTx/>
              <a:uFillTx/>
              <a:latin typeface="+mn-lt"/>
            </a:endParaRPr>
          </a:p>
        </p:txBody>
      </p:sp>
      <p:pic>
        <p:nvPicPr>
          <p:cNvPr id="4" name="Picture 2"/>
          <p:cNvPicPr>
            <a:picLocks noChangeAspect="1" noChangeArrowheads="1"/>
          </p:cNvPicPr>
          <p:nvPr/>
        </p:nvPicPr>
        <p:blipFill>
          <a:blip r:embed="rId2" cstate="print"/>
          <a:srcRect/>
          <a:stretch>
            <a:fillRect/>
          </a:stretch>
        </p:blipFill>
        <p:spPr bwMode="auto">
          <a:xfrm>
            <a:off x="7020272" y="5316156"/>
            <a:ext cx="1810891" cy="1541844"/>
          </a:xfrm>
          <a:prstGeom prst="rect">
            <a:avLst/>
          </a:prstGeom>
          <a:noFill/>
          <a:ln w="9525">
            <a:noFill/>
            <a:miter lim="800000"/>
            <a:headEnd/>
            <a:tailEnd/>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2"/>
          <p:cNvSpPr>
            <a:spLocks noGrp="1" noChangeArrowheads="1"/>
          </p:cNvSpPr>
          <p:nvPr>
            <p:ph type="title" idx="4294967295"/>
          </p:nvPr>
        </p:nvSpPr>
        <p:spPr>
          <a:xfrm>
            <a:off x="107504" y="236257"/>
            <a:ext cx="7200900" cy="763587"/>
          </a:xfrm>
          <a:noFill/>
          <a:ln/>
        </p:spPr>
        <p:txBody>
          <a:bodyPr/>
          <a:lstStyle/>
          <a:p>
            <a:r>
              <a:rPr lang="en-US" altLang="en-US" dirty="0" err="1"/>
              <a:t>Tabelas</a:t>
            </a:r>
            <a:r>
              <a:rPr lang="en-US" altLang="en-US" dirty="0"/>
              <a:t> </a:t>
            </a:r>
            <a:r>
              <a:rPr lang="en-US" altLang="en-US" dirty="0" err="1"/>
              <a:t>Factless</a:t>
            </a:r>
            <a:r>
              <a:rPr lang="en-US" altLang="en-US" dirty="0"/>
              <a:t> - </a:t>
            </a:r>
            <a:r>
              <a:rPr lang="en-US" altLang="en-US" dirty="0" err="1"/>
              <a:t>Exemplo</a:t>
            </a:r>
            <a:endParaRPr lang="en-US" altLang="en-US" dirty="0"/>
          </a:p>
        </p:txBody>
      </p:sp>
      <p:sp>
        <p:nvSpPr>
          <p:cNvPr id="175107" name="Rectangle 3"/>
          <p:cNvSpPr>
            <a:spLocks noGrp="1" noChangeArrowheads="1"/>
          </p:cNvSpPr>
          <p:nvPr>
            <p:ph type="body" idx="4294967295"/>
          </p:nvPr>
        </p:nvSpPr>
        <p:spPr>
          <a:xfrm>
            <a:off x="611560" y="980728"/>
            <a:ext cx="7385050" cy="844550"/>
          </a:xfrm>
          <a:noFill/>
          <a:ln/>
        </p:spPr>
        <p:txBody>
          <a:bodyPr>
            <a:normAutofit/>
          </a:bodyPr>
          <a:lstStyle/>
          <a:p>
            <a:pPr lvl="1">
              <a:lnSpc>
                <a:spcPct val="95000"/>
              </a:lnSpc>
              <a:spcBef>
                <a:spcPct val="35000"/>
              </a:spcBef>
            </a:pPr>
            <a:r>
              <a:rPr lang="en-US" altLang="en-US" sz="2400" dirty="0" err="1"/>
              <a:t>Promoções</a:t>
            </a:r>
            <a:endParaRPr lang="en-US" altLang="en-US" sz="2400" dirty="0"/>
          </a:p>
        </p:txBody>
      </p:sp>
      <p:pic>
        <p:nvPicPr>
          <p:cNvPr id="2" name="Picture 1"/>
          <p:cNvPicPr>
            <a:picLocks noChangeAspect="1"/>
          </p:cNvPicPr>
          <p:nvPr/>
        </p:nvPicPr>
        <p:blipFill>
          <a:blip r:embed="rId3"/>
          <a:stretch>
            <a:fillRect/>
          </a:stretch>
        </p:blipFill>
        <p:spPr>
          <a:xfrm>
            <a:off x="1331640" y="1556792"/>
            <a:ext cx="6696744" cy="4712929"/>
          </a:xfrm>
          <a:prstGeom prst="rect">
            <a:avLst/>
          </a:prstGeom>
        </p:spPr>
      </p:pic>
    </p:spTree>
    <p:extLst>
      <p:ext uri="{BB962C8B-B14F-4D97-AF65-F5344CB8AC3E}">
        <p14:creationId xmlns:p14="http://schemas.microsoft.com/office/powerpoint/2010/main" val="2186547881"/>
      </p:ext>
    </p:extLst>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dirty="0"/>
              <a:t>Grupamentos Dimensionais ou </a:t>
            </a:r>
            <a:r>
              <a:rPr lang="pt-BR" sz="2400" b="1" dirty="0" err="1"/>
              <a:t>Bracket</a:t>
            </a:r>
            <a:endParaRPr lang="pt-BR" sz="2400" b="1" dirty="0"/>
          </a:p>
        </p:txBody>
      </p:sp>
    </p:spTree>
    <p:extLst>
      <p:ext uri="{BB962C8B-B14F-4D97-AF65-F5344CB8AC3E}">
        <p14:creationId xmlns:p14="http://schemas.microsoft.com/office/powerpoint/2010/main" val="170030592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7" name="Rectangle 3"/>
          <p:cNvSpPr>
            <a:spLocks noGrp="1" noChangeArrowheads="1"/>
          </p:cNvSpPr>
          <p:nvPr>
            <p:ph type="title" idx="4294967295"/>
          </p:nvPr>
        </p:nvSpPr>
        <p:spPr>
          <a:xfrm>
            <a:off x="454785" y="101084"/>
            <a:ext cx="7299325" cy="881063"/>
          </a:xfrm>
          <a:noFill/>
          <a:ln/>
        </p:spPr>
        <p:txBody>
          <a:bodyPr anchor="ctr"/>
          <a:lstStyle/>
          <a:p>
            <a:r>
              <a:rPr lang="en-US" altLang="en-US" dirty="0" err="1"/>
              <a:t>Dimen</a:t>
            </a:r>
            <a:r>
              <a:rPr lang="bg-BG" altLang="en-US" dirty="0"/>
              <a:t>s</a:t>
            </a:r>
            <a:r>
              <a:rPr lang="en-US" altLang="en-US" dirty="0" err="1"/>
              <a:t>ões</a:t>
            </a:r>
            <a:r>
              <a:rPr lang="en-US" altLang="en-US" dirty="0"/>
              <a:t> “Bracket”</a:t>
            </a:r>
          </a:p>
        </p:txBody>
      </p:sp>
      <p:sp>
        <p:nvSpPr>
          <p:cNvPr id="68" name="Rectangle 3"/>
          <p:cNvSpPr txBox="1">
            <a:spLocks noChangeArrowheads="1"/>
          </p:cNvSpPr>
          <p:nvPr/>
        </p:nvSpPr>
        <p:spPr bwMode="auto">
          <a:xfrm>
            <a:off x="971600" y="1340768"/>
            <a:ext cx="7385050" cy="1714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2075" tIns="46038" rIns="92075" bIns="46038" numCol="1" anchor="t" anchorCtr="0" compatLnSpc="1">
            <a:prstTxWarp prst="textNoShape">
              <a:avLst/>
            </a:prstTxWarp>
          </a:bodyPr>
          <a:lstStyle>
            <a:lvl1pPr marL="342900" indent="-342900" algn="l" rtl="0" eaLnBrk="0" fontAlgn="base" hangingPunct="0">
              <a:spcBef>
                <a:spcPct val="20000"/>
              </a:spcBef>
              <a:spcAft>
                <a:spcPct val="0"/>
              </a:spcAft>
              <a:buClr>
                <a:srgbClr val="FC0128"/>
              </a:buClr>
              <a:buSzPct val="100000"/>
              <a:buFont typeface="Wingdings" panose="05000000000000000000" pitchFamily="2" charset="2"/>
              <a:buChar char="ü"/>
              <a:defRPr sz="2400">
                <a:solidFill>
                  <a:schemeClr val="tx1"/>
                </a:solidFill>
                <a:latin typeface="+mj-lt"/>
                <a:ea typeface="+mn-ea"/>
                <a:cs typeface="+mn-cs"/>
              </a:defRPr>
            </a:lvl1pPr>
            <a:lvl2pPr marL="742950" indent="-285750" algn="l" rtl="0" eaLnBrk="0" fontAlgn="base" hangingPunct="0">
              <a:spcBef>
                <a:spcPct val="20000"/>
              </a:spcBef>
              <a:spcAft>
                <a:spcPct val="0"/>
              </a:spcAft>
              <a:buClr>
                <a:srgbClr val="FC0128"/>
              </a:buClr>
              <a:buSzPct val="100000"/>
              <a:buFont typeface="Wingdings" panose="05000000000000000000" pitchFamily="2" charset="2"/>
              <a:buChar char="§"/>
              <a:defRPr sz="2000">
                <a:solidFill>
                  <a:schemeClr val="tx1"/>
                </a:solidFill>
                <a:latin typeface="+mj-lt"/>
              </a:defRPr>
            </a:lvl2pPr>
            <a:lvl3pPr marL="1143000" indent="-228600" algn="l" rtl="0" eaLnBrk="0" fontAlgn="base" hangingPunct="0">
              <a:spcBef>
                <a:spcPct val="20000"/>
              </a:spcBef>
              <a:spcAft>
                <a:spcPct val="0"/>
              </a:spcAft>
              <a:buClr>
                <a:srgbClr val="FC0128"/>
              </a:buClr>
              <a:buSzPct val="100000"/>
              <a:buChar char="•"/>
              <a:defRPr>
                <a:solidFill>
                  <a:schemeClr val="tx1"/>
                </a:solidFill>
                <a:latin typeface="+mj-lt"/>
              </a:defRPr>
            </a:lvl3pPr>
            <a:lvl4pPr marL="1600200" indent="-228600" algn="l" rtl="0" eaLnBrk="0" fontAlgn="base" hangingPunct="0">
              <a:spcBef>
                <a:spcPct val="20000"/>
              </a:spcBef>
              <a:spcAft>
                <a:spcPct val="0"/>
              </a:spcAft>
              <a:buClr>
                <a:srgbClr val="FC0128"/>
              </a:buClr>
              <a:buSzPct val="100000"/>
              <a:buFont typeface="Wingdings" panose="05000000000000000000" pitchFamily="2" charset="2"/>
              <a:buChar char="û"/>
              <a:defRPr sz="1600">
                <a:solidFill>
                  <a:schemeClr val="tx1"/>
                </a:solidFill>
                <a:latin typeface="+mj-lt"/>
              </a:defRPr>
            </a:lvl4pPr>
            <a:lvl5pPr marL="2057400" indent="-228600" algn="l" rtl="0" eaLnBrk="0" fontAlgn="base" hangingPunct="0">
              <a:spcBef>
                <a:spcPct val="20000"/>
              </a:spcBef>
              <a:spcAft>
                <a:spcPct val="0"/>
              </a:spcAft>
              <a:buClr>
                <a:srgbClr val="FC0128"/>
              </a:buClr>
              <a:buSzPct val="100000"/>
              <a:buFont typeface="Wingdings" panose="05000000000000000000" pitchFamily="2" charset="2"/>
              <a:buChar char="F"/>
              <a:defRPr sz="1200">
                <a:solidFill>
                  <a:schemeClr val="tx1"/>
                </a:solidFill>
                <a:latin typeface="+mj-lt"/>
              </a:defRPr>
            </a:lvl5pPr>
            <a:lvl6pPr marL="2514600" indent="-228600" algn="l" rtl="0" eaLnBrk="0" fontAlgn="base" hangingPunct="0">
              <a:spcBef>
                <a:spcPct val="20000"/>
              </a:spcBef>
              <a:spcAft>
                <a:spcPct val="0"/>
              </a:spcAft>
              <a:buClr>
                <a:srgbClr val="FC0128"/>
              </a:buClr>
              <a:buSzPct val="100000"/>
              <a:buFont typeface="Wingdings" pitchFamily="2" charset="2"/>
              <a:buChar char="F"/>
              <a:defRPr sz="1200">
                <a:solidFill>
                  <a:schemeClr val="tx1"/>
                </a:solidFill>
                <a:latin typeface="+mn-lt"/>
              </a:defRPr>
            </a:lvl6pPr>
            <a:lvl7pPr marL="2971800" indent="-228600" algn="l" rtl="0" eaLnBrk="0" fontAlgn="base" hangingPunct="0">
              <a:spcBef>
                <a:spcPct val="20000"/>
              </a:spcBef>
              <a:spcAft>
                <a:spcPct val="0"/>
              </a:spcAft>
              <a:buClr>
                <a:srgbClr val="FC0128"/>
              </a:buClr>
              <a:buSzPct val="100000"/>
              <a:buFont typeface="Wingdings" pitchFamily="2" charset="2"/>
              <a:buChar char="F"/>
              <a:defRPr sz="1200">
                <a:solidFill>
                  <a:schemeClr val="tx1"/>
                </a:solidFill>
                <a:latin typeface="+mn-lt"/>
              </a:defRPr>
            </a:lvl7pPr>
            <a:lvl8pPr marL="3429000" indent="-228600" algn="l" rtl="0" eaLnBrk="0" fontAlgn="base" hangingPunct="0">
              <a:spcBef>
                <a:spcPct val="20000"/>
              </a:spcBef>
              <a:spcAft>
                <a:spcPct val="0"/>
              </a:spcAft>
              <a:buClr>
                <a:srgbClr val="FC0128"/>
              </a:buClr>
              <a:buSzPct val="100000"/>
              <a:buFont typeface="Wingdings" pitchFamily="2" charset="2"/>
              <a:buChar char="F"/>
              <a:defRPr sz="1200">
                <a:solidFill>
                  <a:schemeClr val="tx1"/>
                </a:solidFill>
                <a:latin typeface="+mn-lt"/>
              </a:defRPr>
            </a:lvl8pPr>
            <a:lvl9pPr marL="3886200" indent="-228600" algn="l" rtl="0" eaLnBrk="0" fontAlgn="base" hangingPunct="0">
              <a:spcBef>
                <a:spcPct val="20000"/>
              </a:spcBef>
              <a:spcAft>
                <a:spcPct val="0"/>
              </a:spcAft>
              <a:buClr>
                <a:srgbClr val="FC0128"/>
              </a:buClr>
              <a:buSzPct val="100000"/>
              <a:buFont typeface="Wingdings" pitchFamily="2" charset="2"/>
              <a:buChar char="F"/>
              <a:defRPr sz="1200">
                <a:solidFill>
                  <a:schemeClr val="tx1"/>
                </a:solidFill>
                <a:latin typeface="+mn-lt"/>
              </a:defRPr>
            </a:lvl9pPr>
          </a:lstStyle>
          <a:p>
            <a:pPr marL="57150" indent="0">
              <a:lnSpc>
                <a:spcPct val="95000"/>
              </a:lnSpc>
              <a:spcBef>
                <a:spcPct val="35000"/>
              </a:spcBef>
              <a:buNone/>
            </a:pPr>
            <a:r>
              <a:rPr lang="en-US" altLang="en-US" dirty="0" err="1"/>
              <a:t>Necessidade</a:t>
            </a:r>
            <a:r>
              <a:rPr lang="en-US" altLang="en-US" dirty="0"/>
              <a:t> de </a:t>
            </a:r>
            <a:r>
              <a:rPr lang="en-US" altLang="en-US" dirty="0" err="1"/>
              <a:t>Negócios</a:t>
            </a:r>
            <a:r>
              <a:rPr lang="en-US" altLang="en-US" dirty="0"/>
              <a:t>:</a:t>
            </a:r>
          </a:p>
          <a:p>
            <a:pPr marL="57150" indent="0">
              <a:lnSpc>
                <a:spcPct val="95000"/>
              </a:lnSpc>
              <a:spcBef>
                <a:spcPct val="35000"/>
              </a:spcBef>
              <a:buNone/>
            </a:pPr>
            <a:endParaRPr lang="en-US" altLang="en-US" b="0" dirty="0"/>
          </a:p>
          <a:p>
            <a:pPr marL="400050">
              <a:lnSpc>
                <a:spcPct val="95000"/>
              </a:lnSpc>
              <a:spcBef>
                <a:spcPct val="35000"/>
              </a:spcBef>
            </a:pPr>
            <a:r>
              <a:rPr lang="en-US" altLang="en-US" b="0" dirty="0" err="1"/>
              <a:t>Aplicações</a:t>
            </a:r>
            <a:r>
              <a:rPr lang="en-US" altLang="en-US" b="0" dirty="0"/>
              <a:t> </a:t>
            </a:r>
            <a:r>
              <a:rPr lang="en-US" altLang="en-US" b="0" dirty="0" err="1"/>
              <a:t>onde</a:t>
            </a:r>
            <a:r>
              <a:rPr lang="en-US" altLang="en-US" b="0" dirty="0"/>
              <a:t> se </a:t>
            </a:r>
            <a:r>
              <a:rPr lang="en-US" altLang="en-US" b="0" dirty="0" err="1"/>
              <a:t>precisa</a:t>
            </a:r>
            <a:r>
              <a:rPr lang="en-US" altLang="en-US" b="0" dirty="0"/>
              <a:t> </a:t>
            </a:r>
            <a:r>
              <a:rPr lang="en-US" altLang="en-US" b="0" dirty="0" err="1"/>
              <a:t>analisar</a:t>
            </a:r>
            <a:r>
              <a:rPr lang="en-US" altLang="en-US" b="0" dirty="0"/>
              <a:t> </a:t>
            </a:r>
            <a:r>
              <a:rPr lang="en-US" altLang="en-US" b="0" dirty="0" err="1"/>
              <a:t>grupos</a:t>
            </a:r>
            <a:r>
              <a:rPr lang="en-US" altLang="en-US" b="0" dirty="0"/>
              <a:t> de </a:t>
            </a:r>
            <a:r>
              <a:rPr lang="en-US" altLang="en-US" b="0" dirty="0" err="1"/>
              <a:t>registros</a:t>
            </a:r>
            <a:r>
              <a:rPr lang="en-US" altLang="en-US" b="0" dirty="0"/>
              <a:t> </a:t>
            </a:r>
            <a:r>
              <a:rPr lang="en-US" altLang="en-US" b="0" dirty="0" err="1"/>
              <a:t>que</a:t>
            </a:r>
            <a:r>
              <a:rPr lang="en-US" altLang="en-US" b="0" dirty="0"/>
              <a:t> </a:t>
            </a:r>
            <a:r>
              <a:rPr lang="en-US" altLang="en-US" b="0" dirty="0" err="1"/>
              <a:t>são</a:t>
            </a:r>
            <a:r>
              <a:rPr lang="en-US" altLang="en-US" b="0" dirty="0"/>
              <a:t> </a:t>
            </a:r>
            <a:r>
              <a:rPr lang="en-US" altLang="en-US" b="0" dirty="0" err="1"/>
              <a:t>classificados</a:t>
            </a:r>
            <a:r>
              <a:rPr lang="en-US" altLang="en-US" b="0" dirty="0"/>
              <a:t> </a:t>
            </a:r>
            <a:r>
              <a:rPr lang="en-US" altLang="en-US" b="0" dirty="0" err="1"/>
              <a:t>juntos</a:t>
            </a:r>
            <a:r>
              <a:rPr lang="en-US" altLang="en-US" b="0" dirty="0"/>
              <a:t> </a:t>
            </a:r>
            <a:r>
              <a:rPr lang="en-US" altLang="en-US" b="0" dirty="0" err="1"/>
              <a:t>por</a:t>
            </a:r>
            <a:r>
              <a:rPr lang="en-US" altLang="en-US" b="0" dirty="0"/>
              <a:t> um </a:t>
            </a:r>
            <a:r>
              <a:rPr lang="en-US" altLang="en-US" b="0" dirty="0" err="1"/>
              <a:t>determinado</a:t>
            </a:r>
            <a:r>
              <a:rPr lang="en-US" altLang="en-US" b="0" dirty="0"/>
              <a:t> </a:t>
            </a:r>
            <a:r>
              <a:rPr lang="en-US" altLang="en-US" b="0" dirty="0" err="1"/>
              <a:t>subgrupo</a:t>
            </a:r>
            <a:r>
              <a:rPr lang="en-US" altLang="en-US" b="0" dirty="0"/>
              <a:t>,</a:t>
            </a:r>
          </a:p>
          <a:p>
            <a:pPr marL="400050">
              <a:lnSpc>
                <a:spcPct val="95000"/>
              </a:lnSpc>
              <a:spcBef>
                <a:spcPct val="35000"/>
              </a:spcBef>
            </a:pPr>
            <a:r>
              <a:rPr lang="en-US" altLang="en-US" b="0" dirty="0" err="1"/>
              <a:t>Clientes</a:t>
            </a:r>
            <a:r>
              <a:rPr lang="en-US" altLang="en-US" b="0" dirty="0"/>
              <a:t> com </a:t>
            </a:r>
            <a:r>
              <a:rPr lang="en-US" altLang="en-US" b="0" dirty="0" err="1"/>
              <a:t>limite</a:t>
            </a:r>
            <a:r>
              <a:rPr lang="en-US" altLang="en-US" b="0" dirty="0"/>
              <a:t> de </a:t>
            </a:r>
            <a:r>
              <a:rPr lang="en-US" altLang="en-US" b="0" dirty="0" err="1"/>
              <a:t>crédito</a:t>
            </a:r>
            <a:r>
              <a:rPr lang="en-US" altLang="en-US" b="0" dirty="0"/>
              <a:t> &gt; 1000 </a:t>
            </a:r>
            <a:r>
              <a:rPr lang="en-US" altLang="en-US" b="0" dirty="0" err="1"/>
              <a:t>reais</a:t>
            </a:r>
            <a:r>
              <a:rPr lang="en-US" altLang="en-US" b="0" dirty="0"/>
              <a:t> </a:t>
            </a:r>
            <a:r>
              <a:rPr lang="en-US" altLang="en-US" b="0" dirty="0" err="1"/>
              <a:t>pertencem</a:t>
            </a:r>
            <a:r>
              <a:rPr lang="en-US" altLang="en-US" b="0" dirty="0"/>
              <a:t> </a:t>
            </a:r>
            <a:r>
              <a:rPr lang="en-US" altLang="en-US" b="0" dirty="0" err="1"/>
              <a:t>ao</a:t>
            </a:r>
            <a:r>
              <a:rPr lang="en-US" altLang="en-US" b="0" dirty="0"/>
              <a:t> </a:t>
            </a:r>
            <a:r>
              <a:rPr lang="en-US" altLang="en-US" b="0" dirty="0" err="1"/>
              <a:t>mesmo</a:t>
            </a:r>
            <a:r>
              <a:rPr lang="en-US" altLang="en-US" b="0" dirty="0"/>
              <a:t> </a:t>
            </a:r>
            <a:r>
              <a:rPr lang="en-US" altLang="en-US" b="0" dirty="0" err="1"/>
              <a:t>grupo</a:t>
            </a:r>
            <a:r>
              <a:rPr lang="en-US" altLang="en-US" b="0" dirty="0"/>
              <a:t> de </a:t>
            </a:r>
            <a:r>
              <a:rPr lang="en-US" altLang="en-US" b="0" dirty="0" err="1"/>
              <a:t>análise</a:t>
            </a:r>
            <a:r>
              <a:rPr lang="en-US" altLang="en-US" b="0" dirty="0"/>
              <a:t>,</a:t>
            </a:r>
          </a:p>
          <a:p>
            <a:pPr marL="400050">
              <a:lnSpc>
                <a:spcPct val="95000"/>
              </a:lnSpc>
              <a:spcBef>
                <a:spcPct val="35000"/>
              </a:spcBef>
            </a:pPr>
            <a:r>
              <a:rPr lang="en-US" altLang="en-US" b="0" dirty="0"/>
              <a:t>O </a:t>
            </a:r>
            <a:r>
              <a:rPr lang="en-US" altLang="en-US" b="0" dirty="0" err="1"/>
              <a:t>que</a:t>
            </a:r>
            <a:r>
              <a:rPr lang="en-US" altLang="en-US" b="0" dirty="0"/>
              <a:t> </a:t>
            </a:r>
            <a:r>
              <a:rPr lang="en-US" altLang="en-US" b="0" dirty="0" err="1"/>
              <a:t>acontece</a:t>
            </a:r>
            <a:r>
              <a:rPr lang="en-US" altLang="en-US" b="0" dirty="0"/>
              <a:t> com um </a:t>
            </a:r>
            <a:r>
              <a:rPr lang="en-US" altLang="en-US" b="0" dirty="0" err="1"/>
              <a:t>cliente</a:t>
            </a:r>
            <a:r>
              <a:rPr lang="en-US" altLang="en-US" b="0" dirty="0"/>
              <a:t> </a:t>
            </a:r>
            <a:r>
              <a:rPr lang="en-US" altLang="en-US" b="0" dirty="0" err="1"/>
              <a:t>quando</a:t>
            </a:r>
            <a:r>
              <a:rPr lang="en-US" altLang="en-US" b="0" dirty="0"/>
              <a:t> </a:t>
            </a:r>
            <a:r>
              <a:rPr lang="en-US" altLang="en-US" b="0" dirty="0" err="1"/>
              <a:t>seu</a:t>
            </a:r>
            <a:r>
              <a:rPr lang="en-US" altLang="en-US" b="0" dirty="0"/>
              <a:t> </a:t>
            </a:r>
            <a:r>
              <a:rPr lang="en-US" altLang="en-US" b="0" dirty="0" err="1"/>
              <a:t>limite</a:t>
            </a:r>
            <a:r>
              <a:rPr lang="en-US" altLang="en-US" b="0" dirty="0"/>
              <a:t> de </a:t>
            </a:r>
            <a:r>
              <a:rPr lang="en-US" altLang="en-US" b="0" dirty="0" err="1"/>
              <a:t>crédito</a:t>
            </a:r>
            <a:r>
              <a:rPr lang="en-US" altLang="en-US" b="0" dirty="0"/>
              <a:t> </a:t>
            </a:r>
            <a:r>
              <a:rPr lang="en-US" altLang="en-US" b="0" dirty="0" err="1"/>
              <a:t>é</a:t>
            </a:r>
            <a:r>
              <a:rPr lang="en-US" altLang="en-US" b="0" dirty="0"/>
              <a:t> </a:t>
            </a:r>
            <a:r>
              <a:rPr lang="en-US" altLang="en-US" b="0" dirty="0" err="1"/>
              <a:t>aumentado</a:t>
            </a:r>
            <a:r>
              <a:rPr lang="en-US" altLang="en-US" b="0" dirty="0"/>
              <a:t> </a:t>
            </a:r>
            <a:r>
              <a:rPr lang="en-US" altLang="en-US" b="0" dirty="0" err="1"/>
              <a:t>para</a:t>
            </a:r>
            <a:r>
              <a:rPr lang="en-US" altLang="en-US" b="0" dirty="0"/>
              <a:t> 1000 </a:t>
            </a:r>
            <a:r>
              <a:rPr lang="en-US" altLang="en-US" b="0" dirty="0" err="1"/>
              <a:t>reais</a:t>
            </a:r>
            <a:r>
              <a:rPr lang="en-US" altLang="en-US" b="0" dirty="0"/>
              <a:t>?</a:t>
            </a:r>
          </a:p>
          <a:p>
            <a:pPr marL="400050">
              <a:lnSpc>
                <a:spcPct val="95000"/>
              </a:lnSpc>
              <a:spcBef>
                <a:spcPct val="35000"/>
              </a:spcBef>
            </a:pPr>
            <a:r>
              <a:rPr lang="en-US" altLang="en-US" b="0" dirty="0" err="1"/>
              <a:t>Qual</a:t>
            </a:r>
            <a:r>
              <a:rPr lang="en-US" altLang="en-US" b="0" dirty="0"/>
              <a:t> a </a:t>
            </a:r>
            <a:r>
              <a:rPr lang="en-US" altLang="en-US" b="0" dirty="0" err="1"/>
              <a:t>média</a:t>
            </a:r>
            <a:r>
              <a:rPr lang="en-US" altLang="en-US" b="0" dirty="0"/>
              <a:t> de tempo </a:t>
            </a:r>
            <a:r>
              <a:rPr lang="en-US" altLang="en-US" b="0" dirty="0" err="1"/>
              <a:t>que</a:t>
            </a:r>
            <a:r>
              <a:rPr lang="en-US" altLang="en-US" b="0" dirty="0"/>
              <a:t> </a:t>
            </a:r>
            <a:r>
              <a:rPr lang="en-US" altLang="en-US" b="0" dirty="0" err="1"/>
              <a:t>clientes</a:t>
            </a:r>
            <a:r>
              <a:rPr lang="en-US" altLang="en-US" b="0" dirty="0"/>
              <a:t> </a:t>
            </a:r>
            <a:r>
              <a:rPr lang="en-US" altLang="en-US" b="0" dirty="0" err="1"/>
              <a:t>alcançam</a:t>
            </a:r>
            <a:r>
              <a:rPr lang="en-US" altLang="en-US" b="0" dirty="0"/>
              <a:t> um </a:t>
            </a:r>
            <a:r>
              <a:rPr lang="en-US" altLang="en-US" b="0" dirty="0" err="1"/>
              <a:t>crédito</a:t>
            </a:r>
            <a:r>
              <a:rPr lang="en-US" altLang="en-US" b="0" dirty="0"/>
              <a:t> default?</a:t>
            </a:r>
          </a:p>
          <a:p>
            <a:pPr marL="400050">
              <a:lnSpc>
                <a:spcPct val="95000"/>
              </a:lnSpc>
              <a:spcBef>
                <a:spcPct val="35000"/>
              </a:spcBef>
            </a:pPr>
            <a:endParaRPr lang="en-US" altLang="en-US" b="0" dirty="0"/>
          </a:p>
        </p:txBody>
      </p:sp>
    </p:spTree>
    <p:extLst>
      <p:ext uri="{BB962C8B-B14F-4D97-AF65-F5344CB8AC3E}">
        <p14:creationId xmlns:p14="http://schemas.microsoft.com/office/powerpoint/2010/main" val="597008620"/>
      </p:ext>
    </p:extLst>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Rectangle 2"/>
          <p:cNvSpPr>
            <a:spLocks noChangeArrowheads="1"/>
          </p:cNvSpPr>
          <p:nvPr/>
        </p:nvSpPr>
        <p:spPr bwMode="blackWhite">
          <a:xfrm>
            <a:off x="655638" y="3970338"/>
            <a:ext cx="7642225" cy="2325687"/>
          </a:xfrm>
          <a:prstGeom prst="rect">
            <a:avLst/>
          </a:prstGeom>
          <a:solidFill>
            <a:srgbClr val="99CCFF"/>
          </a:solidFill>
          <a:ln w="25400">
            <a:solidFill>
              <a:schemeClr val="bg2"/>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GB"/>
          </a:p>
        </p:txBody>
      </p:sp>
      <p:sp>
        <p:nvSpPr>
          <p:cNvPr id="205827" name="Rectangle 3"/>
          <p:cNvSpPr>
            <a:spLocks noGrp="1" noChangeArrowheads="1"/>
          </p:cNvSpPr>
          <p:nvPr>
            <p:ph type="title" idx="4294967295"/>
          </p:nvPr>
        </p:nvSpPr>
        <p:spPr>
          <a:xfrm>
            <a:off x="454785" y="101084"/>
            <a:ext cx="7299325" cy="881063"/>
          </a:xfrm>
          <a:noFill/>
          <a:ln/>
        </p:spPr>
        <p:txBody>
          <a:bodyPr anchor="ctr"/>
          <a:lstStyle/>
          <a:p>
            <a:r>
              <a:rPr lang="en-US" altLang="en-US" dirty="0" err="1"/>
              <a:t>Dimen</a:t>
            </a:r>
            <a:r>
              <a:rPr lang="bg-BG" altLang="en-US" dirty="0"/>
              <a:t>s</a:t>
            </a:r>
            <a:r>
              <a:rPr lang="en-US" altLang="en-US" dirty="0" err="1"/>
              <a:t>ões</a:t>
            </a:r>
            <a:r>
              <a:rPr lang="en-US" altLang="en-US" dirty="0"/>
              <a:t> “Bracket”</a:t>
            </a:r>
          </a:p>
        </p:txBody>
      </p:sp>
      <p:grpSp>
        <p:nvGrpSpPr>
          <p:cNvPr id="205828" name="Group 4"/>
          <p:cNvGrpSpPr>
            <a:grpSpLocks/>
          </p:cNvGrpSpPr>
          <p:nvPr/>
        </p:nvGrpSpPr>
        <p:grpSpPr bwMode="auto">
          <a:xfrm>
            <a:off x="1994742" y="1314346"/>
            <a:ext cx="4811615" cy="2036833"/>
            <a:chOff x="1200" y="1008"/>
            <a:chExt cx="3341" cy="1403"/>
          </a:xfrm>
        </p:grpSpPr>
        <p:sp>
          <p:nvSpPr>
            <p:cNvPr id="205829" name="Freeform 5"/>
            <p:cNvSpPr>
              <a:spLocks/>
            </p:cNvSpPr>
            <p:nvPr/>
          </p:nvSpPr>
          <p:spPr bwMode="auto">
            <a:xfrm>
              <a:off x="2564" y="1399"/>
              <a:ext cx="353" cy="153"/>
            </a:xfrm>
            <a:custGeom>
              <a:avLst/>
              <a:gdLst>
                <a:gd name="T0" fmla="*/ 352 w 353"/>
                <a:gd name="T1" fmla="*/ 0 h 153"/>
                <a:gd name="T2" fmla="*/ 0 w 353"/>
                <a:gd name="T3" fmla="*/ 0 h 153"/>
                <a:gd name="T4" fmla="*/ 0 w 353"/>
                <a:gd name="T5" fmla="*/ 152 h 153"/>
              </a:gdLst>
              <a:ahLst/>
              <a:cxnLst>
                <a:cxn ang="0">
                  <a:pos x="T0" y="T1"/>
                </a:cxn>
                <a:cxn ang="0">
                  <a:pos x="T2" y="T3"/>
                </a:cxn>
                <a:cxn ang="0">
                  <a:pos x="T4" y="T5"/>
                </a:cxn>
              </a:cxnLst>
              <a:rect l="0" t="0" r="r" b="b"/>
              <a:pathLst>
                <a:path w="353" h="153">
                  <a:moveTo>
                    <a:pt x="352" y="0"/>
                  </a:moveTo>
                  <a:lnTo>
                    <a:pt x="0" y="0"/>
                  </a:lnTo>
                  <a:lnTo>
                    <a:pt x="0" y="152"/>
                  </a:lnTo>
                </a:path>
              </a:pathLst>
            </a:custGeom>
            <a:noFill/>
            <a:ln w="25400" cap="rnd" cmpd="sng">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1600">
                <a:solidFill>
                  <a:schemeClr val="tx1"/>
                </a:solidFill>
              </a:endParaRPr>
            </a:p>
          </p:txBody>
        </p:sp>
        <p:sp>
          <p:nvSpPr>
            <p:cNvPr id="205830" name="Freeform 6"/>
            <p:cNvSpPr>
              <a:spLocks/>
            </p:cNvSpPr>
            <p:nvPr/>
          </p:nvSpPr>
          <p:spPr bwMode="auto">
            <a:xfrm>
              <a:off x="2580" y="2039"/>
              <a:ext cx="345" cy="153"/>
            </a:xfrm>
            <a:custGeom>
              <a:avLst/>
              <a:gdLst>
                <a:gd name="T0" fmla="*/ 344 w 345"/>
                <a:gd name="T1" fmla="*/ 152 h 153"/>
                <a:gd name="T2" fmla="*/ 0 w 345"/>
                <a:gd name="T3" fmla="*/ 152 h 153"/>
                <a:gd name="T4" fmla="*/ 0 w 345"/>
                <a:gd name="T5" fmla="*/ 0 h 153"/>
              </a:gdLst>
              <a:ahLst/>
              <a:cxnLst>
                <a:cxn ang="0">
                  <a:pos x="T0" y="T1"/>
                </a:cxn>
                <a:cxn ang="0">
                  <a:pos x="T2" y="T3"/>
                </a:cxn>
                <a:cxn ang="0">
                  <a:pos x="T4" y="T5"/>
                </a:cxn>
              </a:cxnLst>
              <a:rect l="0" t="0" r="r" b="b"/>
              <a:pathLst>
                <a:path w="345" h="153">
                  <a:moveTo>
                    <a:pt x="344" y="152"/>
                  </a:moveTo>
                  <a:lnTo>
                    <a:pt x="0" y="152"/>
                  </a:lnTo>
                  <a:lnTo>
                    <a:pt x="0" y="0"/>
                  </a:lnTo>
                </a:path>
              </a:pathLst>
            </a:custGeom>
            <a:noFill/>
            <a:ln w="25400" cap="rnd" cmpd="sng">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1600">
                <a:solidFill>
                  <a:schemeClr val="tx1"/>
                </a:solidFill>
              </a:endParaRPr>
            </a:p>
          </p:txBody>
        </p:sp>
        <p:sp>
          <p:nvSpPr>
            <p:cNvPr id="205831" name="Freeform 7"/>
            <p:cNvSpPr>
              <a:spLocks/>
            </p:cNvSpPr>
            <p:nvPr/>
          </p:nvSpPr>
          <p:spPr bwMode="auto">
            <a:xfrm>
              <a:off x="4156" y="1399"/>
              <a:ext cx="385" cy="793"/>
            </a:xfrm>
            <a:custGeom>
              <a:avLst/>
              <a:gdLst>
                <a:gd name="T0" fmla="*/ 0 w 385"/>
                <a:gd name="T1" fmla="*/ 0 h 793"/>
                <a:gd name="T2" fmla="*/ 384 w 385"/>
                <a:gd name="T3" fmla="*/ 0 h 793"/>
                <a:gd name="T4" fmla="*/ 384 w 385"/>
                <a:gd name="T5" fmla="*/ 792 h 793"/>
                <a:gd name="T6" fmla="*/ 0 w 385"/>
                <a:gd name="T7" fmla="*/ 792 h 793"/>
              </a:gdLst>
              <a:ahLst/>
              <a:cxnLst>
                <a:cxn ang="0">
                  <a:pos x="T0" y="T1"/>
                </a:cxn>
                <a:cxn ang="0">
                  <a:pos x="T2" y="T3"/>
                </a:cxn>
                <a:cxn ang="0">
                  <a:pos x="T4" y="T5"/>
                </a:cxn>
                <a:cxn ang="0">
                  <a:pos x="T6" y="T7"/>
                </a:cxn>
              </a:cxnLst>
              <a:rect l="0" t="0" r="r" b="b"/>
              <a:pathLst>
                <a:path w="385" h="793">
                  <a:moveTo>
                    <a:pt x="0" y="0"/>
                  </a:moveTo>
                  <a:lnTo>
                    <a:pt x="384" y="0"/>
                  </a:lnTo>
                  <a:lnTo>
                    <a:pt x="384" y="792"/>
                  </a:lnTo>
                  <a:lnTo>
                    <a:pt x="0" y="792"/>
                  </a:lnTo>
                </a:path>
              </a:pathLst>
            </a:custGeom>
            <a:noFill/>
            <a:ln w="25400" cap="rnd" cmpd="sng">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sz="1600">
                <a:solidFill>
                  <a:schemeClr val="tx1"/>
                </a:solidFill>
              </a:endParaRPr>
            </a:p>
          </p:txBody>
        </p:sp>
        <p:sp>
          <p:nvSpPr>
            <p:cNvPr id="205832" name="Rectangle 8"/>
            <p:cNvSpPr>
              <a:spLocks noChangeArrowheads="1"/>
            </p:cNvSpPr>
            <p:nvPr/>
          </p:nvSpPr>
          <p:spPr bwMode="blackWhite">
            <a:xfrm>
              <a:off x="1200" y="1566"/>
              <a:ext cx="1457" cy="469"/>
            </a:xfrm>
            <a:prstGeom prst="rect">
              <a:avLst/>
            </a:prstGeom>
            <a:solidFill>
              <a:srgbClr val="ED94FC"/>
            </a:solidFill>
            <a:ln w="25400">
              <a:solidFill>
                <a:schemeClr val="bg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eaLnBrk="0" hangingPunct="0">
                <a:spcBef>
                  <a:spcPct val="50000"/>
                </a:spcBef>
              </a:pPr>
              <a:r>
                <a:rPr lang="en-US" altLang="en-US" sz="1200">
                  <a:latin typeface="Arial" panose="020B0604020202020204" pitchFamily="34" charset="0"/>
                </a:rPr>
                <a:t>Customer_PK</a:t>
              </a:r>
              <a:br>
                <a:rPr lang="en-US" altLang="en-US" sz="1200">
                  <a:latin typeface="Arial" panose="020B0604020202020204" pitchFamily="34" charset="0"/>
                </a:rPr>
              </a:br>
              <a:r>
                <a:rPr lang="en-US" altLang="en-US" sz="1200">
                  <a:latin typeface="Arial" panose="020B0604020202020204" pitchFamily="34" charset="0"/>
                </a:rPr>
                <a:t>Bracket_FK</a:t>
              </a:r>
            </a:p>
          </p:txBody>
        </p:sp>
        <p:sp>
          <p:nvSpPr>
            <p:cNvPr id="205833" name="Rectangle 9"/>
            <p:cNvSpPr>
              <a:spLocks noChangeArrowheads="1"/>
            </p:cNvSpPr>
            <p:nvPr/>
          </p:nvSpPr>
          <p:spPr bwMode="blackWhite">
            <a:xfrm>
              <a:off x="2906" y="1239"/>
              <a:ext cx="1406" cy="364"/>
            </a:xfrm>
            <a:prstGeom prst="rect">
              <a:avLst/>
            </a:prstGeom>
            <a:solidFill>
              <a:srgbClr val="99CCFF"/>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eaLnBrk="0" hangingPunct="0">
                <a:lnSpc>
                  <a:spcPct val="95000"/>
                </a:lnSpc>
                <a:spcBef>
                  <a:spcPct val="60000"/>
                </a:spcBef>
              </a:pPr>
              <a:r>
                <a:rPr lang="en-US" altLang="en-US" sz="1600">
                  <a:solidFill>
                    <a:schemeClr val="tx1"/>
                  </a:solidFill>
                </a:rPr>
                <a:t>Bracket_PK</a:t>
              </a:r>
            </a:p>
          </p:txBody>
        </p:sp>
        <p:sp>
          <p:nvSpPr>
            <p:cNvPr id="205834" name="Rectangle 10"/>
            <p:cNvSpPr>
              <a:spLocks noChangeArrowheads="1"/>
            </p:cNvSpPr>
            <p:nvPr/>
          </p:nvSpPr>
          <p:spPr bwMode="blackWhite">
            <a:xfrm>
              <a:off x="2906" y="1963"/>
              <a:ext cx="1454" cy="448"/>
            </a:xfrm>
            <a:prstGeom prst="rect">
              <a:avLst/>
            </a:prstGeom>
            <a:solidFill>
              <a:srgbClr val="99CCFF"/>
            </a:solidFill>
            <a:ln w="25400">
              <a:solidFill>
                <a:schemeClr val="bg2"/>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pPr algn="l" eaLnBrk="0" hangingPunct="0">
                <a:lnSpc>
                  <a:spcPct val="95000"/>
                </a:lnSpc>
                <a:spcBef>
                  <a:spcPct val="60000"/>
                </a:spcBef>
              </a:pPr>
              <a:r>
                <a:rPr lang="en-US" altLang="en-US" sz="1600">
                  <a:solidFill>
                    <a:schemeClr val="tx1"/>
                  </a:solidFill>
                </a:rPr>
                <a:t>Customer_PK</a:t>
              </a:r>
              <a:br>
                <a:rPr lang="en-US" altLang="en-US" sz="1600">
                  <a:solidFill>
                    <a:schemeClr val="tx1"/>
                  </a:solidFill>
                </a:rPr>
              </a:br>
              <a:r>
                <a:rPr lang="en-US" altLang="en-US" sz="1600">
                  <a:solidFill>
                    <a:schemeClr val="tx1"/>
                  </a:solidFill>
                </a:rPr>
                <a:t>Bracket_FK</a:t>
              </a:r>
            </a:p>
          </p:txBody>
        </p:sp>
        <p:sp>
          <p:nvSpPr>
            <p:cNvPr id="205835" name="Rectangle 11"/>
            <p:cNvSpPr>
              <a:spLocks noChangeArrowheads="1"/>
            </p:cNvSpPr>
            <p:nvPr/>
          </p:nvSpPr>
          <p:spPr bwMode="auto">
            <a:xfrm>
              <a:off x="2900" y="1008"/>
              <a:ext cx="1404" cy="23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254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spAutoFit/>
            </a:bodyPr>
            <a:lstStyle/>
            <a:p>
              <a:pPr algn="l" eaLnBrk="0" hangingPunct="0"/>
              <a:r>
                <a:rPr lang="en-US" altLang="en-US" sz="1600">
                  <a:solidFill>
                    <a:schemeClr val="tx1"/>
                  </a:solidFill>
                </a:rPr>
                <a:t>Bracket dimension</a:t>
              </a:r>
            </a:p>
          </p:txBody>
        </p:sp>
        <p:sp>
          <p:nvSpPr>
            <p:cNvPr id="205836" name="Rectangle 12"/>
            <p:cNvSpPr>
              <a:spLocks noChangeArrowheads="1"/>
            </p:cNvSpPr>
            <p:nvPr/>
          </p:nvSpPr>
          <p:spPr bwMode="auto">
            <a:xfrm>
              <a:off x="2844" y="1752"/>
              <a:ext cx="1546" cy="23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254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spAutoFit/>
            </a:bodyPr>
            <a:lstStyle/>
            <a:p>
              <a:pPr algn="l" eaLnBrk="0" hangingPunct="0"/>
              <a:r>
                <a:rPr lang="en-US" altLang="en-US" sz="1600">
                  <a:solidFill>
                    <a:schemeClr val="tx1"/>
                  </a:solidFill>
                </a:rPr>
                <a:t>Customer dimension</a:t>
              </a:r>
            </a:p>
          </p:txBody>
        </p:sp>
        <p:sp>
          <p:nvSpPr>
            <p:cNvPr id="205837" name="Rectangle 13"/>
            <p:cNvSpPr>
              <a:spLocks noChangeArrowheads="1"/>
            </p:cNvSpPr>
            <p:nvPr/>
          </p:nvSpPr>
          <p:spPr bwMode="auto">
            <a:xfrm>
              <a:off x="1469" y="1344"/>
              <a:ext cx="922" cy="23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254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spAutoFit/>
            </a:bodyPr>
            <a:lstStyle/>
            <a:p>
              <a:pPr algn="l" eaLnBrk="0" hangingPunct="0"/>
              <a:r>
                <a:rPr lang="en-US" altLang="en-US" sz="1600">
                  <a:solidFill>
                    <a:schemeClr val="tx1"/>
                  </a:solidFill>
                </a:rPr>
                <a:t>Income fact</a:t>
              </a:r>
            </a:p>
          </p:txBody>
        </p:sp>
      </p:grpSp>
      <p:grpSp>
        <p:nvGrpSpPr>
          <p:cNvPr id="205838" name="Group 14"/>
          <p:cNvGrpSpPr>
            <a:grpSpLocks/>
          </p:cNvGrpSpPr>
          <p:nvPr/>
        </p:nvGrpSpPr>
        <p:grpSpPr bwMode="auto">
          <a:xfrm>
            <a:off x="904875" y="3994150"/>
            <a:ext cx="7146925" cy="274638"/>
            <a:chOff x="570" y="2604"/>
            <a:chExt cx="4502" cy="173"/>
          </a:xfrm>
        </p:grpSpPr>
        <p:sp>
          <p:nvSpPr>
            <p:cNvPr id="205839" name="Rectangle 15"/>
            <p:cNvSpPr>
              <a:spLocks noChangeArrowheads="1"/>
            </p:cNvSpPr>
            <p:nvPr/>
          </p:nvSpPr>
          <p:spPr bwMode="auto">
            <a:xfrm>
              <a:off x="570" y="2604"/>
              <a:ext cx="808"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Bracket_PK</a:t>
              </a:r>
              <a:endParaRPr lang="en-US" altLang="en-US" sz="1800">
                <a:solidFill>
                  <a:schemeClr val="bg1"/>
                </a:solidFill>
                <a:latin typeface="Arial" panose="020B0604020202020204" pitchFamily="34" charset="0"/>
              </a:endParaRPr>
            </a:p>
          </p:txBody>
        </p:sp>
        <p:sp>
          <p:nvSpPr>
            <p:cNvPr id="205840" name="Rectangle 16"/>
            <p:cNvSpPr>
              <a:spLocks noChangeArrowheads="1"/>
            </p:cNvSpPr>
            <p:nvPr/>
          </p:nvSpPr>
          <p:spPr bwMode="auto">
            <a:xfrm>
              <a:off x="1630" y="2604"/>
              <a:ext cx="984"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Income (10Ks)</a:t>
              </a:r>
              <a:endParaRPr lang="en-US" altLang="en-US" sz="1800">
                <a:solidFill>
                  <a:schemeClr val="bg1"/>
                </a:solidFill>
                <a:latin typeface="Arial" panose="020B0604020202020204" pitchFamily="34" charset="0"/>
              </a:endParaRPr>
            </a:p>
          </p:txBody>
        </p:sp>
        <p:sp>
          <p:nvSpPr>
            <p:cNvPr id="205841" name="Rectangle 17"/>
            <p:cNvSpPr>
              <a:spLocks noChangeArrowheads="1"/>
            </p:cNvSpPr>
            <p:nvPr/>
          </p:nvSpPr>
          <p:spPr bwMode="auto">
            <a:xfrm>
              <a:off x="2772" y="2604"/>
              <a:ext cx="944"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Marital Status</a:t>
              </a:r>
              <a:endParaRPr lang="en-US" altLang="en-US" sz="1800">
                <a:solidFill>
                  <a:schemeClr val="bg1"/>
                </a:solidFill>
                <a:latin typeface="Arial" panose="020B0604020202020204" pitchFamily="34" charset="0"/>
              </a:endParaRPr>
            </a:p>
          </p:txBody>
        </p:sp>
        <p:sp>
          <p:nvSpPr>
            <p:cNvPr id="205842" name="Rectangle 18"/>
            <p:cNvSpPr>
              <a:spLocks noChangeArrowheads="1"/>
            </p:cNvSpPr>
            <p:nvPr/>
          </p:nvSpPr>
          <p:spPr bwMode="auto">
            <a:xfrm>
              <a:off x="3919" y="2604"/>
              <a:ext cx="504"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Gender</a:t>
              </a:r>
              <a:endParaRPr lang="en-US" altLang="en-US" sz="1800">
                <a:solidFill>
                  <a:schemeClr val="bg1"/>
                </a:solidFill>
                <a:latin typeface="Arial" panose="020B0604020202020204" pitchFamily="34" charset="0"/>
              </a:endParaRPr>
            </a:p>
          </p:txBody>
        </p:sp>
        <p:sp>
          <p:nvSpPr>
            <p:cNvPr id="205843" name="Rectangle 19"/>
            <p:cNvSpPr>
              <a:spLocks noChangeArrowheads="1"/>
            </p:cNvSpPr>
            <p:nvPr/>
          </p:nvSpPr>
          <p:spPr bwMode="auto">
            <a:xfrm>
              <a:off x="4800" y="2604"/>
              <a:ext cx="272"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Age</a:t>
              </a:r>
              <a:endParaRPr lang="en-US" altLang="en-US" sz="1800">
                <a:solidFill>
                  <a:schemeClr val="bg1"/>
                </a:solidFill>
                <a:latin typeface="Arial" panose="020B0604020202020204" pitchFamily="34" charset="0"/>
              </a:endParaRPr>
            </a:p>
          </p:txBody>
        </p:sp>
      </p:grpSp>
      <p:grpSp>
        <p:nvGrpSpPr>
          <p:cNvPr id="205844" name="Group 20"/>
          <p:cNvGrpSpPr>
            <a:grpSpLocks/>
          </p:cNvGrpSpPr>
          <p:nvPr/>
        </p:nvGrpSpPr>
        <p:grpSpPr bwMode="auto">
          <a:xfrm>
            <a:off x="1487488" y="4318000"/>
            <a:ext cx="6542087" cy="276225"/>
            <a:chOff x="937" y="2754"/>
            <a:chExt cx="4121" cy="174"/>
          </a:xfrm>
        </p:grpSpPr>
        <p:sp>
          <p:nvSpPr>
            <p:cNvPr id="205845" name="Rectangle 21"/>
            <p:cNvSpPr>
              <a:spLocks noChangeArrowheads="1"/>
            </p:cNvSpPr>
            <p:nvPr/>
          </p:nvSpPr>
          <p:spPr bwMode="auto">
            <a:xfrm>
              <a:off x="937" y="2754"/>
              <a:ext cx="80"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1</a:t>
              </a:r>
              <a:endParaRPr lang="en-US" altLang="en-US" sz="1800">
                <a:solidFill>
                  <a:schemeClr val="bg1"/>
                </a:solidFill>
                <a:latin typeface="Arial" panose="020B0604020202020204" pitchFamily="34" charset="0"/>
              </a:endParaRPr>
            </a:p>
          </p:txBody>
        </p:sp>
        <p:sp>
          <p:nvSpPr>
            <p:cNvPr id="205846" name="Rectangle 22"/>
            <p:cNvSpPr>
              <a:spLocks noChangeArrowheads="1"/>
            </p:cNvSpPr>
            <p:nvPr/>
          </p:nvSpPr>
          <p:spPr bwMode="auto">
            <a:xfrm>
              <a:off x="1942" y="2754"/>
              <a:ext cx="366" cy="1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60-90</a:t>
              </a:r>
              <a:endParaRPr lang="en-US" altLang="en-US" sz="1800">
                <a:solidFill>
                  <a:schemeClr val="bg1"/>
                </a:solidFill>
                <a:latin typeface="Arial" panose="020B0604020202020204" pitchFamily="34" charset="0"/>
              </a:endParaRPr>
            </a:p>
          </p:txBody>
        </p:sp>
        <p:sp>
          <p:nvSpPr>
            <p:cNvPr id="205847" name="Rectangle 23"/>
            <p:cNvSpPr>
              <a:spLocks noChangeArrowheads="1"/>
            </p:cNvSpPr>
            <p:nvPr/>
          </p:nvSpPr>
          <p:spPr bwMode="auto">
            <a:xfrm>
              <a:off x="3025" y="2754"/>
              <a:ext cx="432"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Single</a:t>
              </a:r>
              <a:endParaRPr lang="en-US" altLang="en-US" sz="1800">
                <a:solidFill>
                  <a:schemeClr val="bg1"/>
                </a:solidFill>
                <a:latin typeface="Arial" panose="020B0604020202020204" pitchFamily="34" charset="0"/>
              </a:endParaRPr>
            </a:p>
          </p:txBody>
        </p:sp>
        <p:sp>
          <p:nvSpPr>
            <p:cNvPr id="205848" name="Rectangle 24"/>
            <p:cNvSpPr>
              <a:spLocks noChangeArrowheads="1"/>
            </p:cNvSpPr>
            <p:nvPr/>
          </p:nvSpPr>
          <p:spPr bwMode="auto">
            <a:xfrm>
              <a:off x="4011" y="2754"/>
              <a:ext cx="320"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Male</a:t>
              </a:r>
              <a:endParaRPr lang="en-US" altLang="en-US" sz="1800">
                <a:solidFill>
                  <a:schemeClr val="bg1"/>
                </a:solidFill>
                <a:latin typeface="Arial" panose="020B0604020202020204" pitchFamily="34" charset="0"/>
              </a:endParaRPr>
            </a:p>
          </p:txBody>
        </p:sp>
        <p:sp>
          <p:nvSpPr>
            <p:cNvPr id="205849" name="Rectangle 25"/>
            <p:cNvSpPr>
              <a:spLocks noChangeArrowheads="1"/>
            </p:cNvSpPr>
            <p:nvPr/>
          </p:nvSpPr>
          <p:spPr bwMode="auto">
            <a:xfrm>
              <a:off x="4814" y="2754"/>
              <a:ext cx="244"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&lt;21</a:t>
              </a:r>
              <a:endParaRPr lang="en-US" altLang="en-US" sz="1800">
                <a:solidFill>
                  <a:schemeClr val="bg1"/>
                </a:solidFill>
                <a:latin typeface="Arial" panose="020B0604020202020204" pitchFamily="34" charset="0"/>
              </a:endParaRPr>
            </a:p>
          </p:txBody>
        </p:sp>
      </p:grpSp>
      <p:grpSp>
        <p:nvGrpSpPr>
          <p:cNvPr id="205850" name="Group 26"/>
          <p:cNvGrpSpPr>
            <a:grpSpLocks/>
          </p:cNvGrpSpPr>
          <p:nvPr/>
        </p:nvGrpSpPr>
        <p:grpSpPr bwMode="auto">
          <a:xfrm>
            <a:off x="1487488" y="4643438"/>
            <a:ext cx="6638925" cy="276225"/>
            <a:chOff x="937" y="2898"/>
            <a:chExt cx="4182" cy="174"/>
          </a:xfrm>
        </p:grpSpPr>
        <p:sp>
          <p:nvSpPr>
            <p:cNvPr id="205851" name="Rectangle 27"/>
            <p:cNvSpPr>
              <a:spLocks noChangeArrowheads="1"/>
            </p:cNvSpPr>
            <p:nvPr/>
          </p:nvSpPr>
          <p:spPr bwMode="auto">
            <a:xfrm>
              <a:off x="937" y="2898"/>
              <a:ext cx="80"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2</a:t>
              </a:r>
              <a:endParaRPr lang="en-US" altLang="en-US" sz="1800">
                <a:solidFill>
                  <a:schemeClr val="bg1"/>
                </a:solidFill>
                <a:latin typeface="Arial" panose="020B0604020202020204" pitchFamily="34" charset="0"/>
              </a:endParaRPr>
            </a:p>
          </p:txBody>
        </p:sp>
        <p:sp>
          <p:nvSpPr>
            <p:cNvPr id="205852" name="Rectangle 28"/>
            <p:cNvSpPr>
              <a:spLocks noChangeArrowheads="1"/>
            </p:cNvSpPr>
            <p:nvPr/>
          </p:nvSpPr>
          <p:spPr bwMode="auto">
            <a:xfrm>
              <a:off x="1942" y="2898"/>
              <a:ext cx="366" cy="1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60-90</a:t>
              </a:r>
              <a:endParaRPr lang="en-US" altLang="en-US" sz="1800">
                <a:solidFill>
                  <a:schemeClr val="bg1"/>
                </a:solidFill>
                <a:latin typeface="Arial" panose="020B0604020202020204" pitchFamily="34" charset="0"/>
              </a:endParaRPr>
            </a:p>
          </p:txBody>
        </p:sp>
        <p:sp>
          <p:nvSpPr>
            <p:cNvPr id="205853" name="Rectangle 29"/>
            <p:cNvSpPr>
              <a:spLocks noChangeArrowheads="1"/>
            </p:cNvSpPr>
            <p:nvPr/>
          </p:nvSpPr>
          <p:spPr bwMode="auto">
            <a:xfrm>
              <a:off x="3025" y="2898"/>
              <a:ext cx="432"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Single</a:t>
              </a:r>
              <a:endParaRPr lang="en-US" altLang="en-US" sz="1800">
                <a:solidFill>
                  <a:schemeClr val="bg1"/>
                </a:solidFill>
                <a:latin typeface="Arial" panose="020B0604020202020204" pitchFamily="34" charset="0"/>
              </a:endParaRPr>
            </a:p>
          </p:txBody>
        </p:sp>
        <p:sp>
          <p:nvSpPr>
            <p:cNvPr id="205854" name="Rectangle 30"/>
            <p:cNvSpPr>
              <a:spLocks noChangeArrowheads="1"/>
            </p:cNvSpPr>
            <p:nvPr/>
          </p:nvSpPr>
          <p:spPr bwMode="auto">
            <a:xfrm>
              <a:off x="4011" y="2898"/>
              <a:ext cx="320"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Male</a:t>
              </a:r>
              <a:endParaRPr lang="en-US" altLang="en-US" sz="1800">
                <a:solidFill>
                  <a:schemeClr val="bg1"/>
                </a:solidFill>
                <a:latin typeface="Arial" panose="020B0604020202020204" pitchFamily="34" charset="0"/>
              </a:endParaRPr>
            </a:p>
          </p:txBody>
        </p:sp>
        <p:sp>
          <p:nvSpPr>
            <p:cNvPr id="205855" name="Rectangle 31"/>
            <p:cNvSpPr>
              <a:spLocks noChangeArrowheads="1"/>
            </p:cNvSpPr>
            <p:nvPr/>
          </p:nvSpPr>
          <p:spPr bwMode="auto">
            <a:xfrm>
              <a:off x="4753" y="2898"/>
              <a:ext cx="366" cy="1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21-35</a:t>
              </a:r>
              <a:endParaRPr lang="en-US" altLang="en-US" sz="1800">
                <a:solidFill>
                  <a:schemeClr val="bg1"/>
                </a:solidFill>
                <a:latin typeface="Arial" panose="020B0604020202020204" pitchFamily="34" charset="0"/>
              </a:endParaRPr>
            </a:p>
          </p:txBody>
        </p:sp>
      </p:grpSp>
      <p:grpSp>
        <p:nvGrpSpPr>
          <p:cNvPr id="205856" name="Group 32"/>
          <p:cNvGrpSpPr>
            <a:grpSpLocks/>
          </p:cNvGrpSpPr>
          <p:nvPr/>
        </p:nvGrpSpPr>
        <p:grpSpPr bwMode="auto">
          <a:xfrm>
            <a:off x="1487488" y="4968875"/>
            <a:ext cx="6638925" cy="276225"/>
            <a:chOff x="937" y="3042"/>
            <a:chExt cx="4182" cy="174"/>
          </a:xfrm>
        </p:grpSpPr>
        <p:sp>
          <p:nvSpPr>
            <p:cNvPr id="205857" name="Rectangle 33"/>
            <p:cNvSpPr>
              <a:spLocks noChangeArrowheads="1"/>
            </p:cNvSpPr>
            <p:nvPr/>
          </p:nvSpPr>
          <p:spPr bwMode="auto">
            <a:xfrm>
              <a:off x="937" y="3042"/>
              <a:ext cx="80"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3</a:t>
              </a:r>
              <a:endParaRPr lang="en-US" altLang="en-US" sz="1800">
                <a:solidFill>
                  <a:schemeClr val="bg1"/>
                </a:solidFill>
                <a:latin typeface="Arial" panose="020B0604020202020204" pitchFamily="34" charset="0"/>
              </a:endParaRPr>
            </a:p>
          </p:txBody>
        </p:sp>
        <p:sp>
          <p:nvSpPr>
            <p:cNvPr id="205858" name="Rectangle 34"/>
            <p:cNvSpPr>
              <a:spLocks noChangeArrowheads="1"/>
            </p:cNvSpPr>
            <p:nvPr/>
          </p:nvSpPr>
          <p:spPr bwMode="auto">
            <a:xfrm>
              <a:off x="1942" y="3042"/>
              <a:ext cx="366" cy="1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60-90</a:t>
              </a:r>
              <a:endParaRPr lang="en-US" altLang="en-US" sz="1800">
                <a:solidFill>
                  <a:schemeClr val="bg1"/>
                </a:solidFill>
                <a:latin typeface="Arial" panose="020B0604020202020204" pitchFamily="34" charset="0"/>
              </a:endParaRPr>
            </a:p>
          </p:txBody>
        </p:sp>
        <p:sp>
          <p:nvSpPr>
            <p:cNvPr id="205859" name="Rectangle 35"/>
            <p:cNvSpPr>
              <a:spLocks noChangeArrowheads="1"/>
            </p:cNvSpPr>
            <p:nvPr/>
          </p:nvSpPr>
          <p:spPr bwMode="auto">
            <a:xfrm>
              <a:off x="3025" y="3042"/>
              <a:ext cx="432"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Single</a:t>
              </a:r>
              <a:endParaRPr lang="en-US" altLang="en-US" sz="1800">
                <a:solidFill>
                  <a:schemeClr val="bg1"/>
                </a:solidFill>
                <a:latin typeface="Arial" panose="020B0604020202020204" pitchFamily="34" charset="0"/>
              </a:endParaRPr>
            </a:p>
          </p:txBody>
        </p:sp>
        <p:sp>
          <p:nvSpPr>
            <p:cNvPr id="205860" name="Rectangle 36"/>
            <p:cNvSpPr>
              <a:spLocks noChangeArrowheads="1"/>
            </p:cNvSpPr>
            <p:nvPr/>
          </p:nvSpPr>
          <p:spPr bwMode="auto">
            <a:xfrm>
              <a:off x="4011" y="3042"/>
              <a:ext cx="320"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Male</a:t>
              </a:r>
              <a:endParaRPr lang="en-US" altLang="en-US" sz="1800">
                <a:solidFill>
                  <a:schemeClr val="bg1"/>
                </a:solidFill>
                <a:latin typeface="Arial" panose="020B0604020202020204" pitchFamily="34" charset="0"/>
              </a:endParaRPr>
            </a:p>
          </p:txBody>
        </p:sp>
        <p:sp>
          <p:nvSpPr>
            <p:cNvPr id="205861" name="Rectangle 37"/>
            <p:cNvSpPr>
              <a:spLocks noChangeArrowheads="1"/>
            </p:cNvSpPr>
            <p:nvPr/>
          </p:nvSpPr>
          <p:spPr bwMode="auto">
            <a:xfrm>
              <a:off x="4753" y="3042"/>
              <a:ext cx="366" cy="1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35-55</a:t>
              </a:r>
              <a:endParaRPr lang="en-US" altLang="en-US" sz="1800">
                <a:solidFill>
                  <a:schemeClr val="bg1"/>
                </a:solidFill>
                <a:latin typeface="Arial" panose="020B0604020202020204" pitchFamily="34" charset="0"/>
              </a:endParaRPr>
            </a:p>
          </p:txBody>
        </p:sp>
      </p:grpSp>
      <p:grpSp>
        <p:nvGrpSpPr>
          <p:cNvPr id="205862" name="Group 38"/>
          <p:cNvGrpSpPr>
            <a:grpSpLocks/>
          </p:cNvGrpSpPr>
          <p:nvPr/>
        </p:nvGrpSpPr>
        <p:grpSpPr bwMode="auto">
          <a:xfrm>
            <a:off x="1487488" y="5294313"/>
            <a:ext cx="6542087" cy="276225"/>
            <a:chOff x="937" y="3186"/>
            <a:chExt cx="4121" cy="174"/>
          </a:xfrm>
        </p:grpSpPr>
        <p:sp>
          <p:nvSpPr>
            <p:cNvPr id="205863" name="Rectangle 39"/>
            <p:cNvSpPr>
              <a:spLocks noChangeArrowheads="1"/>
            </p:cNvSpPr>
            <p:nvPr/>
          </p:nvSpPr>
          <p:spPr bwMode="auto">
            <a:xfrm>
              <a:off x="937" y="3186"/>
              <a:ext cx="80"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4</a:t>
              </a:r>
              <a:endParaRPr lang="en-US" altLang="en-US" sz="1800">
                <a:solidFill>
                  <a:schemeClr val="bg1"/>
                </a:solidFill>
                <a:latin typeface="Arial" panose="020B0604020202020204" pitchFamily="34" charset="0"/>
              </a:endParaRPr>
            </a:p>
          </p:txBody>
        </p:sp>
        <p:sp>
          <p:nvSpPr>
            <p:cNvPr id="205864" name="Rectangle 40"/>
            <p:cNvSpPr>
              <a:spLocks noChangeArrowheads="1"/>
            </p:cNvSpPr>
            <p:nvPr/>
          </p:nvSpPr>
          <p:spPr bwMode="auto">
            <a:xfrm>
              <a:off x="1942" y="3186"/>
              <a:ext cx="366" cy="1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60-90</a:t>
              </a:r>
              <a:endParaRPr lang="en-US" altLang="en-US" sz="1800">
                <a:solidFill>
                  <a:schemeClr val="bg1"/>
                </a:solidFill>
                <a:latin typeface="Arial" panose="020B0604020202020204" pitchFamily="34" charset="0"/>
              </a:endParaRPr>
            </a:p>
          </p:txBody>
        </p:sp>
        <p:sp>
          <p:nvSpPr>
            <p:cNvPr id="205865" name="Rectangle 41"/>
            <p:cNvSpPr>
              <a:spLocks noChangeArrowheads="1"/>
            </p:cNvSpPr>
            <p:nvPr/>
          </p:nvSpPr>
          <p:spPr bwMode="auto">
            <a:xfrm>
              <a:off x="3025" y="3186"/>
              <a:ext cx="432"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Single</a:t>
              </a:r>
              <a:endParaRPr lang="en-US" altLang="en-US" sz="1800">
                <a:solidFill>
                  <a:schemeClr val="bg1"/>
                </a:solidFill>
                <a:latin typeface="Arial" panose="020B0604020202020204" pitchFamily="34" charset="0"/>
              </a:endParaRPr>
            </a:p>
          </p:txBody>
        </p:sp>
        <p:sp>
          <p:nvSpPr>
            <p:cNvPr id="205866" name="Rectangle 42"/>
            <p:cNvSpPr>
              <a:spLocks noChangeArrowheads="1"/>
            </p:cNvSpPr>
            <p:nvPr/>
          </p:nvSpPr>
          <p:spPr bwMode="auto">
            <a:xfrm>
              <a:off x="4011" y="3186"/>
              <a:ext cx="320"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Male</a:t>
              </a:r>
              <a:endParaRPr lang="en-US" altLang="en-US" sz="1800">
                <a:solidFill>
                  <a:schemeClr val="bg1"/>
                </a:solidFill>
                <a:latin typeface="Arial" panose="020B0604020202020204" pitchFamily="34" charset="0"/>
              </a:endParaRPr>
            </a:p>
          </p:txBody>
        </p:sp>
        <p:sp>
          <p:nvSpPr>
            <p:cNvPr id="205867" name="Rectangle 43"/>
            <p:cNvSpPr>
              <a:spLocks noChangeArrowheads="1"/>
            </p:cNvSpPr>
            <p:nvPr/>
          </p:nvSpPr>
          <p:spPr bwMode="auto">
            <a:xfrm>
              <a:off x="4814" y="3186"/>
              <a:ext cx="244"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&gt;55</a:t>
              </a:r>
              <a:endParaRPr lang="en-US" altLang="en-US" sz="1800">
                <a:solidFill>
                  <a:schemeClr val="bg1"/>
                </a:solidFill>
                <a:latin typeface="Arial" panose="020B0604020202020204" pitchFamily="34" charset="0"/>
              </a:endParaRPr>
            </a:p>
          </p:txBody>
        </p:sp>
      </p:grpSp>
      <p:grpSp>
        <p:nvGrpSpPr>
          <p:cNvPr id="205868" name="Group 44"/>
          <p:cNvGrpSpPr>
            <a:grpSpLocks/>
          </p:cNvGrpSpPr>
          <p:nvPr/>
        </p:nvGrpSpPr>
        <p:grpSpPr bwMode="auto">
          <a:xfrm>
            <a:off x="1487488" y="5619750"/>
            <a:ext cx="6542087" cy="276225"/>
            <a:chOff x="937" y="3330"/>
            <a:chExt cx="4121" cy="174"/>
          </a:xfrm>
        </p:grpSpPr>
        <p:sp>
          <p:nvSpPr>
            <p:cNvPr id="205869" name="Rectangle 45"/>
            <p:cNvSpPr>
              <a:spLocks noChangeArrowheads="1"/>
            </p:cNvSpPr>
            <p:nvPr/>
          </p:nvSpPr>
          <p:spPr bwMode="auto">
            <a:xfrm>
              <a:off x="937" y="3330"/>
              <a:ext cx="80"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5</a:t>
              </a:r>
              <a:endParaRPr lang="en-US" altLang="en-US" sz="1800">
                <a:solidFill>
                  <a:schemeClr val="bg1"/>
                </a:solidFill>
                <a:latin typeface="Arial" panose="020B0604020202020204" pitchFamily="34" charset="0"/>
              </a:endParaRPr>
            </a:p>
          </p:txBody>
        </p:sp>
        <p:sp>
          <p:nvSpPr>
            <p:cNvPr id="205870" name="Rectangle 46"/>
            <p:cNvSpPr>
              <a:spLocks noChangeArrowheads="1"/>
            </p:cNvSpPr>
            <p:nvPr/>
          </p:nvSpPr>
          <p:spPr bwMode="auto">
            <a:xfrm>
              <a:off x="1942" y="3330"/>
              <a:ext cx="366" cy="1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60-90</a:t>
              </a:r>
              <a:endParaRPr lang="en-US" altLang="en-US" sz="1800">
                <a:solidFill>
                  <a:schemeClr val="bg1"/>
                </a:solidFill>
                <a:latin typeface="Arial" panose="020B0604020202020204" pitchFamily="34" charset="0"/>
              </a:endParaRPr>
            </a:p>
          </p:txBody>
        </p:sp>
        <p:sp>
          <p:nvSpPr>
            <p:cNvPr id="205871" name="Rectangle 47"/>
            <p:cNvSpPr>
              <a:spLocks noChangeArrowheads="1"/>
            </p:cNvSpPr>
            <p:nvPr/>
          </p:nvSpPr>
          <p:spPr bwMode="auto">
            <a:xfrm>
              <a:off x="3025" y="3330"/>
              <a:ext cx="432"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Single</a:t>
              </a:r>
              <a:endParaRPr lang="en-US" altLang="en-US" sz="1800">
                <a:solidFill>
                  <a:schemeClr val="bg1"/>
                </a:solidFill>
                <a:latin typeface="Arial" panose="020B0604020202020204" pitchFamily="34" charset="0"/>
              </a:endParaRPr>
            </a:p>
          </p:txBody>
        </p:sp>
        <p:sp>
          <p:nvSpPr>
            <p:cNvPr id="205872" name="Rectangle 48"/>
            <p:cNvSpPr>
              <a:spLocks noChangeArrowheads="1"/>
            </p:cNvSpPr>
            <p:nvPr/>
          </p:nvSpPr>
          <p:spPr bwMode="auto">
            <a:xfrm>
              <a:off x="3920" y="3330"/>
              <a:ext cx="496"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Female</a:t>
              </a:r>
              <a:endParaRPr lang="en-US" altLang="en-US" sz="1800">
                <a:solidFill>
                  <a:schemeClr val="bg1"/>
                </a:solidFill>
                <a:latin typeface="Arial" panose="020B0604020202020204" pitchFamily="34" charset="0"/>
              </a:endParaRPr>
            </a:p>
          </p:txBody>
        </p:sp>
        <p:sp>
          <p:nvSpPr>
            <p:cNvPr id="205873" name="Rectangle 49"/>
            <p:cNvSpPr>
              <a:spLocks noChangeArrowheads="1"/>
            </p:cNvSpPr>
            <p:nvPr/>
          </p:nvSpPr>
          <p:spPr bwMode="auto">
            <a:xfrm>
              <a:off x="4814" y="3330"/>
              <a:ext cx="244"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&lt;21</a:t>
              </a:r>
              <a:endParaRPr lang="en-US" altLang="en-US" sz="1800">
                <a:solidFill>
                  <a:schemeClr val="bg1"/>
                </a:solidFill>
                <a:latin typeface="Arial" panose="020B0604020202020204" pitchFamily="34" charset="0"/>
              </a:endParaRPr>
            </a:p>
          </p:txBody>
        </p:sp>
      </p:grpSp>
      <p:grpSp>
        <p:nvGrpSpPr>
          <p:cNvPr id="205874" name="Group 50"/>
          <p:cNvGrpSpPr>
            <a:grpSpLocks/>
          </p:cNvGrpSpPr>
          <p:nvPr/>
        </p:nvGrpSpPr>
        <p:grpSpPr bwMode="auto">
          <a:xfrm>
            <a:off x="1487488" y="5945188"/>
            <a:ext cx="6638925" cy="276225"/>
            <a:chOff x="937" y="3474"/>
            <a:chExt cx="4182" cy="174"/>
          </a:xfrm>
        </p:grpSpPr>
        <p:sp>
          <p:nvSpPr>
            <p:cNvPr id="205875" name="Rectangle 51"/>
            <p:cNvSpPr>
              <a:spLocks noChangeArrowheads="1"/>
            </p:cNvSpPr>
            <p:nvPr/>
          </p:nvSpPr>
          <p:spPr bwMode="auto">
            <a:xfrm>
              <a:off x="937" y="3474"/>
              <a:ext cx="80"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6</a:t>
              </a:r>
              <a:endParaRPr lang="en-US" altLang="en-US" sz="1800">
                <a:solidFill>
                  <a:schemeClr val="bg1"/>
                </a:solidFill>
                <a:latin typeface="Arial" panose="020B0604020202020204" pitchFamily="34" charset="0"/>
              </a:endParaRPr>
            </a:p>
          </p:txBody>
        </p:sp>
        <p:sp>
          <p:nvSpPr>
            <p:cNvPr id="205876" name="Rectangle 52"/>
            <p:cNvSpPr>
              <a:spLocks noChangeArrowheads="1"/>
            </p:cNvSpPr>
            <p:nvPr/>
          </p:nvSpPr>
          <p:spPr bwMode="auto">
            <a:xfrm>
              <a:off x="1942" y="3474"/>
              <a:ext cx="366" cy="1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60-90</a:t>
              </a:r>
              <a:endParaRPr lang="en-US" altLang="en-US" sz="1800">
                <a:solidFill>
                  <a:schemeClr val="bg1"/>
                </a:solidFill>
                <a:latin typeface="Arial" panose="020B0604020202020204" pitchFamily="34" charset="0"/>
              </a:endParaRPr>
            </a:p>
          </p:txBody>
        </p:sp>
        <p:sp>
          <p:nvSpPr>
            <p:cNvPr id="205877" name="Rectangle 53"/>
            <p:cNvSpPr>
              <a:spLocks noChangeArrowheads="1"/>
            </p:cNvSpPr>
            <p:nvPr/>
          </p:nvSpPr>
          <p:spPr bwMode="auto">
            <a:xfrm>
              <a:off x="3025" y="3474"/>
              <a:ext cx="432"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Single</a:t>
              </a:r>
              <a:endParaRPr lang="en-US" altLang="en-US" sz="1800">
                <a:solidFill>
                  <a:schemeClr val="bg1"/>
                </a:solidFill>
                <a:latin typeface="Arial" panose="020B0604020202020204" pitchFamily="34" charset="0"/>
              </a:endParaRPr>
            </a:p>
          </p:txBody>
        </p:sp>
        <p:sp>
          <p:nvSpPr>
            <p:cNvPr id="205878" name="Rectangle 54"/>
            <p:cNvSpPr>
              <a:spLocks noChangeArrowheads="1"/>
            </p:cNvSpPr>
            <p:nvPr/>
          </p:nvSpPr>
          <p:spPr bwMode="auto">
            <a:xfrm>
              <a:off x="3920" y="3474"/>
              <a:ext cx="496" cy="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Female</a:t>
              </a:r>
              <a:endParaRPr lang="en-US" altLang="en-US" sz="1800">
                <a:solidFill>
                  <a:schemeClr val="bg1"/>
                </a:solidFill>
                <a:latin typeface="Arial" panose="020B0604020202020204" pitchFamily="34" charset="0"/>
              </a:endParaRPr>
            </a:p>
          </p:txBody>
        </p:sp>
        <p:sp>
          <p:nvSpPr>
            <p:cNvPr id="205879" name="Rectangle 55"/>
            <p:cNvSpPr>
              <a:spLocks noChangeArrowheads="1"/>
            </p:cNvSpPr>
            <p:nvPr/>
          </p:nvSpPr>
          <p:spPr bwMode="auto">
            <a:xfrm>
              <a:off x="4753" y="3474"/>
              <a:ext cx="366" cy="1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lgn="l" defTabSz="822325">
                <a:defRPr sz="2400">
                  <a:solidFill>
                    <a:schemeClr val="tx1"/>
                  </a:solidFill>
                  <a:latin typeface="Times New Roman" panose="02020603050405020304" pitchFamily="18" charset="0"/>
                </a:defRPr>
              </a:lvl1pPr>
              <a:lvl2pPr marL="411163" algn="l" defTabSz="822325">
                <a:defRPr sz="2400">
                  <a:solidFill>
                    <a:schemeClr val="tx1"/>
                  </a:solidFill>
                  <a:latin typeface="Times New Roman" panose="02020603050405020304" pitchFamily="18" charset="0"/>
                </a:defRPr>
              </a:lvl2pPr>
              <a:lvl3pPr marL="822325" algn="l" defTabSz="822325">
                <a:defRPr sz="2400">
                  <a:solidFill>
                    <a:schemeClr val="tx1"/>
                  </a:solidFill>
                  <a:latin typeface="Times New Roman" panose="02020603050405020304" pitchFamily="18" charset="0"/>
                </a:defRPr>
              </a:lvl3pPr>
              <a:lvl4pPr marL="1235075" algn="l" defTabSz="822325">
                <a:defRPr sz="2400">
                  <a:solidFill>
                    <a:schemeClr val="tx1"/>
                  </a:solidFill>
                  <a:latin typeface="Times New Roman" panose="02020603050405020304" pitchFamily="18" charset="0"/>
                </a:defRPr>
              </a:lvl4pPr>
              <a:lvl5pPr marL="1646238" algn="l" defTabSz="822325">
                <a:defRPr sz="2400">
                  <a:solidFill>
                    <a:schemeClr val="tx1"/>
                  </a:solidFill>
                  <a:latin typeface="Times New Roman" panose="02020603050405020304" pitchFamily="18" charset="0"/>
                </a:defRPr>
              </a:lvl5pPr>
              <a:lvl6pPr marL="2103438" defTabSz="822325" fontAlgn="base">
                <a:spcBef>
                  <a:spcPct val="0"/>
                </a:spcBef>
                <a:spcAft>
                  <a:spcPct val="0"/>
                </a:spcAft>
                <a:defRPr sz="2400">
                  <a:solidFill>
                    <a:schemeClr val="tx1"/>
                  </a:solidFill>
                  <a:latin typeface="Times New Roman" panose="02020603050405020304" pitchFamily="18" charset="0"/>
                </a:defRPr>
              </a:lvl6pPr>
              <a:lvl7pPr marL="2560638" defTabSz="822325" fontAlgn="base">
                <a:spcBef>
                  <a:spcPct val="0"/>
                </a:spcBef>
                <a:spcAft>
                  <a:spcPct val="0"/>
                </a:spcAft>
                <a:defRPr sz="2400">
                  <a:solidFill>
                    <a:schemeClr val="tx1"/>
                  </a:solidFill>
                  <a:latin typeface="Times New Roman" panose="02020603050405020304" pitchFamily="18" charset="0"/>
                </a:defRPr>
              </a:lvl7pPr>
              <a:lvl8pPr marL="3017838" defTabSz="822325" fontAlgn="base">
                <a:spcBef>
                  <a:spcPct val="0"/>
                </a:spcBef>
                <a:spcAft>
                  <a:spcPct val="0"/>
                </a:spcAft>
                <a:defRPr sz="2400">
                  <a:solidFill>
                    <a:schemeClr val="tx1"/>
                  </a:solidFill>
                  <a:latin typeface="Times New Roman" panose="02020603050405020304" pitchFamily="18" charset="0"/>
                </a:defRPr>
              </a:lvl8pPr>
              <a:lvl9pPr marL="3475038" defTabSz="822325" fontAlgn="base">
                <a:spcBef>
                  <a:spcPct val="0"/>
                </a:spcBef>
                <a:spcAft>
                  <a:spcPct val="0"/>
                </a:spcAft>
                <a:defRPr sz="2400">
                  <a:solidFill>
                    <a:schemeClr val="tx1"/>
                  </a:solidFill>
                  <a:latin typeface="Times New Roman" panose="02020603050405020304" pitchFamily="18" charset="0"/>
                </a:defRPr>
              </a:lvl9pPr>
            </a:lstStyle>
            <a:p>
              <a:pPr algn="ctr"/>
              <a:r>
                <a:rPr lang="en-US" altLang="en-US" sz="1800">
                  <a:solidFill>
                    <a:srgbClr val="000000"/>
                  </a:solidFill>
                  <a:latin typeface="Arial" panose="020B0604020202020204" pitchFamily="34" charset="0"/>
                </a:rPr>
                <a:t>21-35</a:t>
              </a:r>
              <a:endParaRPr lang="en-US" altLang="en-US" sz="1800">
                <a:solidFill>
                  <a:schemeClr val="bg1"/>
                </a:solidFill>
                <a:latin typeface="Arial" panose="020B0604020202020204" pitchFamily="34" charset="0"/>
              </a:endParaRPr>
            </a:p>
          </p:txBody>
        </p:sp>
      </p:grpSp>
      <p:sp>
        <p:nvSpPr>
          <p:cNvPr id="205888" name="Rectangle 64"/>
          <p:cNvSpPr>
            <a:spLocks noChangeArrowheads="1"/>
          </p:cNvSpPr>
          <p:nvPr/>
        </p:nvSpPr>
        <p:spPr bwMode="auto">
          <a:xfrm>
            <a:off x="7050088" y="4810125"/>
            <a:ext cx="9525" cy="9525"/>
          </a:xfrm>
          <a:prstGeom prst="rect">
            <a:avLst/>
          </a:prstGeom>
          <a:solidFill>
            <a:srgbClr val="C0C0C0"/>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GB"/>
          </a:p>
        </p:txBody>
      </p:sp>
      <p:sp>
        <p:nvSpPr>
          <p:cNvPr id="205889" name="Rectangle 65"/>
          <p:cNvSpPr>
            <a:spLocks noChangeArrowheads="1"/>
          </p:cNvSpPr>
          <p:nvPr/>
        </p:nvSpPr>
        <p:spPr bwMode="auto">
          <a:xfrm>
            <a:off x="7050088" y="5267325"/>
            <a:ext cx="9525" cy="9525"/>
          </a:xfrm>
          <a:prstGeom prst="rect">
            <a:avLst/>
          </a:prstGeom>
          <a:solidFill>
            <a:srgbClr val="C0C0C0"/>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GB"/>
          </a:p>
        </p:txBody>
      </p:sp>
      <p:sp>
        <p:nvSpPr>
          <p:cNvPr id="205890" name="Rectangle 66"/>
          <p:cNvSpPr>
            <a:spLocks noChangeArrowheads="1"/>
          </p:cNvSpPr>
          <p:nvPr/>
        </p:nvSpPr>
        <p:spPr bwMode="auto">
          <a:xfrm>
            <a:off x="7050088" y="5724525"/>
            <a:ext cx="9525" cy="9525"/>
          </a:xfrm>
          <a:prstGeom prst="rect">
            <a:avLst/>
          </a:prstGeom>
          <a:solidFill>
            <a:srgbClr val="C0C0C0"/>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GB"/>
          </a:p>
        </p:txBody>
      </p:sp>
      <p:sp>
        <p:nvSpPr>
          <p:cNvPr id="205892" name="Line 68"/>
          <p:cNvSpPr>
            <a:spLocks noChangeShapeType="1"/>
          </p:cNvSpPr>
          <p:nvPr/>
        </p:nvSpPr>
        <p:spPr bwMode="auto">
          <a:xfrm>
            <a:off x="668338" y="4618038"/>
            <a:ext cx="7615237" cy="0"/>
          </a:xfrm>
          <a:prstGeom prst="line">
            <a:avLst/>
          </a:prstGeom>
          <a:noFill/>
          <a:ln w="25400">
            <a:solidFill>
              <a:schemeClr val="bg2"/>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205893" name="Line 69"/>
          <p:cNvSpPr>
            <a:spLocks noChangeShapeType="1"/>
          </p:cNvSpPr>
          <p:nvPr/>
        </p:nvSpPr>
        <p:spPr bwMode="auto">
          <a:xfrm>
            <a:off x="668338" y="4929188"/>
            <a:ext cx="7615237" cy="0"/>
          </a:xfrm>
          <a:prstGeom prst="line">
            <a:avLst/>
          </a:prstGeom>
          <a:noFill/>
          <a:ln w="25400">
            <a:solidFill>
              <a:schemeClr val="bg2"/>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205894" name="Line 70"/>
          <p:cNvSpPr>
            <a:spLocks noChangeShapeType="1"/>
          </p:cNvSpPr>
          <p:nvPr/>
        </p:nvSpPr>
        <p:spPr bwMode="auto">
          <a:xfrm>
            <a:off x="668338" y="5251450"/>
            <a:ext cx="7615237" cy="0"/>
          </a:xfrm>
          <a:prstGeom prst="line">
            <a:avLst/>
          </a:prstGeom>
          <a:noFill/>
          <a:ln w="25400">
            <a:solidFill>
              <a:schemeClr val="bg2"/>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205895" name="Line 71"/>
          <p:cNvSpPr>
            <a:spLocks noChangeShapeType="1"/>
          </p:cNvSpPr>
          <p:nvPr/>
        </p:nvSpPr>
        <p:spPr bwMode="auto">
          <a:xfrm>
            <a:off x="668338" y="5559425"/>
            <a:ext cx="7615237" cy="0"/>
          </a:xfrm>
          <a:prstGeom prst="line">
            <a:avLst/>
          </a:prstGeom>
          <a:noFill/>
          <a:ln w="25400">
            <a:solidFill>
              <a:schemeClr val="bg2"/>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205896" name="Line 72"/>
          <p:cNvSpPr>
            <a:spLocks noChangeShapeType="1"/>
          </p:cNvSpPr>
          <p:nvPr/>
        </p:nvSpPr>
        <p:spPr bwMode="auto">
          <a:xfrm>
            <a:off x="668338" y="5934075"/>
            <a:ext cx="7615237" cy="0"/>
          </a:xfrm>
          <a:prstGeom prst="line">
            <a:avLst/>
          </a:prstGeom>
          <a:noFill/>
          <a:ln w="25400">
            <a:solidFill>
              <a:schemeClr val="bg2"/>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205897" name="Line 73"/>
          <p:cNvSpPr>
            <a:spLocks noChangeShapeType="1"/>
          </p:cNvSpPr>
          <p:nvPr/>
        </p:nvSpPr>
        <p:spPr bwMode="auto">
          <a:xfrm>
            <a:off x="2403475" y="3957638"/>
            <a:ext cx="0" cy="2325687"/>
          </a:xfrm>
          <a:prstGeom prst="line">
            <a:avLst/>
          </a:prstGeom>
          <a:noFill/>
          <a:ln w="25400">
            <a:solidFill>
              <a:schemeClr val="bg2"/>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205898" name="Line 74"/>
          <p:cNvSpPr>
            <a:spLocks noChangeShapeType="1"/>
          </p:cNvSpPr>
          <p:nvPr/>
        </p:nvSpPr>
        <p:spPr bwMode="auto">
          <a:xfrm>
            <a:off x="4292600" y="3978275"/>
            <a:ext cx="0" cy="2325688"/>
          </a:xfrm>
          <a:prstGeom prst="line">
            <a:avLst/>
          </a:prstGeom>
          <a:noFill/>
          <a:ln w="25400">
            <a:solidFill>
              <a:schemeClr val="bg2"/>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205899" name="Line 75"/>
          <p:cNvSpPr>
            <a:spLocks noChangeShapeType="1"/>
          </p:cNvSpPr>
          <p:nvPr/>
        </p:nvSpPr>
        <p:spPr bwMode="auto">
          <a:xfrm>
            <a:off x="6038850" y="3975100"/>
            <a:ext cx="0" cy="2325688"/>
          </a:xfrm>
          <a:prstGeom prst="line">
            <a:avLst/>
          </a:prstGeom>
          <a:noFill/>
          <a:ln w="25400">
            <a:solidFill>
              <a:schemeClr val="bg2"/>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
        <p:nvSpPr>
          <p:cNvPr id="205900" name="Line 76"/>
          <p:cNvSpPr>
            <a:spLocks noChangeShapeType="1"/>
          </p:cNvSpPr>
          <p:nvPr/>
        </p:nvSpPr>
        <p:spPr bwMode="auto">
          <a:xfrm>
            <a:off x="7237413" y="3983038"/>
            <a:ext cx="0" cy="2325687"/>
          </a:xfrm>
          <a:prstGeom prst="line">
            <a:avLst/>
          </a:prstGeom>
          <a:noFill/>
          <a:ln w="25400">
            <a:solidFill>
              <a:schemeClr val="bg2"/>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GB"/>
          </a:p>
        </p:txBody>
      </p:sp>
    </p:spTree>
    <p:extLst>
      <p:ext uri="{BB962C8B-B14F-4D97-AF65-F5344CB8AC3E}">
        <p14:creationId xmlns:p14="http://schemas.microsoft.com/office/powerpoint/2010/main" val="3062602188"/>
      </p:ext>
    </p:extLst>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7" name="Rectangle 3"/>
          <p:cNvSpPr>
            <a:spLocks noGrp="1" noChangeArrowheads="1"/>
          </p:cNvSpPr>
          <p:nvPr>
            <p:ph type="title" idx="4294967295"/>
          </p:nvPr>
        </p:nvSpPr>
        <p:spPr>
          <a:xfrm>
            <a:off x="454785" y="101084"/>
            <a:ext cx="7299325" cy="881063"/>
          </a:xfrm>
          <a:noFill/>
          <a:ln/>
        </p:spPr>
        <p:txBody>
          <a:bodyPr anchor="ctr"/>
          <a:lstStyle/>
          <a:p>
            <a:r>
              <a:rPr lang="en-US" altLang="en-US" dirty="0" err="1"/>
              <a:t>Dimen</a:t>
            </a:r>
            <a:r>
              <a:rPr lang="bg-BG" altLang="en-US" dirty="0"/>
              <a:t>s</a:t>
            </a:r>
            <a:r>
              <a:rPr lang="en-US" altLang="en-US" dirty="0" err="1"/>
              <a:t>ões</a:t>
            </a:r>
            <a:r>
              <a:rPr lang="en-US" altLang="en-US" dirty="0"/>
              <a:t> “Bracket” no tempo</a:t>
            </a:r>
          </a:p>
        </p:txBody>
      </p:sp>
      <p:sp>
        <p:nvSpPr>
          <p:cNvPr id="68" name="Rectangle 3"/>
          <p:cNvSpPr txBox="1">
            <a:spLocks noChangeArrowheads="1"/>
          </p:cNvSpPr>
          <p:nvPr/>
        </p:nvSpPr>
        <p:spPr bwMode="auto">
          <a:xfrm>
            <a:off x="971600" y="1340768"/>
            <a:ext cx="7385050" cy="1714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2075" tIns="46038" rIns="92075" bIns="46038" numCol="1" anchor="t" anchorCtr="0" compatLnSpc="1">
            <a:prstTxWarp prst="textNoShape">
              <a:avLst/>
            </a:prstTxWarp>
          </a:bodyPr>
          <a:lstStyle>
            <a:lvl1pPr marL="342900" indent="-342900" algn="l" rtl="0" eaLnBrk="0" fontAlgn="base" hangingPunct="0">
              <a:spcBef>
                <a:spcPct val="20000"/>
              </a:spcBef>
              <a:spcAft>
                <a:spcPct val="0"/>
              </a:spcAft>
              <a:buClr>
                <a:srgbClr val="FC0128"/>
              </a:buClr>
              <a:buSzPct val="100000"/>
              <a:buFont typeface="Wingdings" panose="05000000000000000000" pitchFamily="2" charset="2"/>
              <a:buChar char="ü"/>
              <a:defRPr sz="2400">
                <a:solidFill>
                  <a:schemeClr val="tx1"/>
                </a:solidFill>
                <a:latin typeface="+mj-lt"/>
                <a:ea typeface="+mn-ea"/>
                <a:cs typeface="+mn-cs"/>
              </a:defRPr>
            </a:lvl1pPr>
            <a:lvl2pPr marL="742950" indent="-285750" algn="l" rtl="0" eaLnBrk="0" fontAlgn="base" hangingPunct="0">
              <a:spcBef>
                <a:spcPct val="20000"/>
              </a:spcBef>
              <a:spcAft>
                <a:spcPct val="0"/>
              </a:spcAft>
              <a:buClr>
                <a:srgbClr val="FC0128"/>
              </a:buClr>
              <a:buSzPct val="100000"/>
              <a:buFont typeface="Wingdings" panose="05000000000000000000" pitchFamily="2" charset="2"/>
              <a:buChar char="§"/>
              <a:defRPr sz="2000">
                <a:solidFill>
                  <a:schemeClr val="tx1"/>
                </a:solidFill>
                <a:latin typeface="+mj-lt"/>
              </a:defRPr>
            </a:lvl2pPr>
            <a:lvl3pPr marL="1143000" indent="-228600" algn="l" rtl="0" eaLnBrk="0" fontAlgn="base" hangingPunct="0">
              <a:spcBef>
                <a:spcPct val="20000"/>
              </a:spcBef>
              <a:spcAft>
                <a:spcPct val="0"/>
              </a:spcAft>
              <a:buClr>
                <a:srgbClr val="FC0128"/>
              </a:buClr>
              <a:buSzPct val="100000"/>
              <a:buChar char="•"/>
              <a:defRPr>
                <a:solidFill>
                  <a:schemeClr val="tx1"/>
                </a:solidFill>
                <a:latin typeface="+mj-lt"/>
              </a:defRPr>
            </a:lvl3pPr>
            <a:lvl4pPr marL="1600200" indent="-228600" algn="l" rtl="0" eaLnBrk="0" fontAlgn="base" hangingPunct="0">
              <a:spcBef>
                <a:spcPct val="20000"/>
              </a:spcBef>
              <a:spcAft>
                <a:spcPct val="0"/>
              </a:spcAft>
              <a:buClr>
                <a:srgbClr val="FC0128"/>
              </a:buClr>
              <a:buSzPct val="100000"/>
              <a:buFont typeface="Wingdings" panose="05000000000000000000" pitchFamily="2" charset="2"/>
              <a:buChar char="û"/>
              <a:defRPr sz="1600">
                <a:solidFill>
                  <a:schemeClr val="tx1"/>
                </a:solidFill>
                <a:latin typeface="+mj-lt"/>
              </a:defRPr>
            </a:lvl4pPr>
            <a:lvl5pPr marL="2057400" indent="-228600" algn="l" rtl="0" eaLnBrk="0" fontAlgn="base" hangingPunct="0">
              <a:spcBef>
                <a:spcPct val="20000"/>
              </a:spcBef>
              <a:spcAft>
                <a:spcPct val="0"/>
              </a:spcAft>
              <a:buClr>
                <a:srgbClr val="FC0128"/>
              </a:buClr>
              <a:buSzPct val="100000"/>
              <a:buFont typeface="Wingdings" panose="05000000000000000000" pitchFamily="2" charset="2"/>
              <a:buChar char="F"/>
              <a:defRPr sz="1200">
                <a:solidFill>
                  <a:schemeClr val="tx1"/>
                </a:solidFill>
                <a:latin typeface="+mj-lt"/>
              </a:defRPr>
            </a:lvl5pPr>
            <a:lvl6pPr marL="2514600" indent="-228600" algn="l" rtl="0" eaLnBrk="0" fontAlgn="base" hangingPunct="0">
              <a:spcBef>
                <a:spcPct val="20000"/>
              </a:spcBef>
              <a:spcAft>
                <a:spcPct val="0"/>
              </a:spcAft>
              <a:buClr>
                <a:srgbClr val="FC0128"/>
              </a:buClr>
              <a:buSzPct val="100000"/>
              <a:buFont typeface="Wingdings" pitchFamily="2" charset="2"/>
              <a:buChar char="F"/>
              <a:defRPr sz="1200">
                <a:solidFill>
                  <a:schemeClr val="tx1"/>
                </a:solidFill>
                <a:latin typeface="+mn-lt"/>
              </a:defRPr>
            </a:lvl6pPr>
            <a:lvl7pPr marL="2971800" indent="-228600" algn="l" rtl="0" eaLnBrk="0" fontAlgn="base" hangingPunct="0">
              <a:spcBef>
                <a:spcPct val="20000"/>
              </a:spcBef>
              <a:spcAft>
                <a:spcPct val="0"/>
              </a:spcAft>
              <a:buClr>
                <a:srgbClr val="FC0128"/>
              </a:buClr>
              <a:buSzPct val="100000"/>
              <a:buFont typeface="Wingdings" pitchFamily="2" charset="2"/>
              <a:buChar char="F"/>
              <a:defRPr sz="1200">
                <a:solidFill>
                  <a:schemeClr val="tx1"/>
                </a:solidFill>
                <a:latin typeface="+mn-lt"/>
              </a:defRPr>
            </a:lvl7pPr>
            <a:lvl8pPr marL="3429000" indent="-228600" algn="l" rtl="0" eaLnBrk="0" fontAlgn="base" hangingPunct="0">
              <a:spcBef>
                <a:spcPct val="20000"/>
              </a:spcBef>
              <a:spcAft>
                <a:spcPct val="0"/>
              </a:spcAft>
              <a:buClr>
                <a:srgbClr val="FC0128"/>
              </a:buClr>
              <a:buSzPct val="100000"/>
              <a:buFont typeface="Wingdings" pitchFamily="2" charset="2"/>
              <a:buChar char="F"/>
              <a:defRPr sz="1200">
                <a:solidFill>
                  <a:schemeClr val="tx1"/>
                </a:solidFill>
                <a:latin typeface="+mn-lt"/>
              </a:defRPr>
            </a:lvl8pPr>
            <a:lvl9pPr marL="3886200" indent="-228600" algn="l" rtl="0" eaLnBrk="0" fontAlgn="base" hangingPunct="0">
              <a:spcBef>
                <a:spcPct val="20000"/>
              </a:spcBef>
              <a:spcAft>
                <a:spcPct val="0"/>
              </a:spcAft>
              <a:buClr>
                <a:srgbClr val="FC0128"/>
              </a:buClr>
              <a:buSzPct val="100000"/>
              <a:buFont typeface="Wingdings" pitchFamily="2" charset="2"/>
              <a:buChar char="F"/>
              <a:defRPr sz="1200">
                <a:solidFill>
                  <a:schemeClr val="tx1"/>
                </a:solidFill>
                <a:latin typeface="+mn-lt"/>
              </a:defRPr>
            </a:lvl9pPr>
          </a:lstStyle>
          <a:p>
            <a:pPr marL="57150" indent="0">
              <a:lnSpc>
                <a:spcPct val="95000"/>
              </a:lnSpc>
              <a:spcBef>
                <a:spcPct val="35000"/>
              </a:spcBef>
              <a:buNone/>
            </a:pPr>
            <a:r>
              <a:rPr lang="en-US" altLang="en-US" dirty="0" err="1"/>
              <a:t>Necessidade</a:t>
            </a:r>
            <a:r>
              <a:rPr lang="en-US" altLang="en-US" dirty="0"/>
              <a:t> de </a:t>
            </a:r>
            <a:r>
              <a:rPr lang="en-US" altLang="en-US" dirty="0" err="1"/>
              <a:t>Negócios</a:t>
            </a:r>
            <a:r>
              <a:rPr lang="en-US" altLang="en-US" dirty="0"/>
              <a:t>:</a:t>
            </a:r>
          </a:p>
          <a:p>
            <a:pPr marL="57150" indent="0">
              <a:lnSpc>
                <a:spcPct val="95000"/>
              </a:lnSpc>
              <a:spcBef>
                <a:spcPct val="35000"/>
              </a:spcBef>
              <a:buNone/>
            </a:pPr>
            <a:endParaRPr lang="en-US" altLang="en-US" b="0" dirty="0"/>
          </a:p>
          <a:p>
            <a:pPr marL="400050">
              <a:lnSpc>
                <a:spcPct val="95000"/>
              </a:lnSpc>
              <a:spcBef>
                <a:spcPct val="35000"/>
              </a:spcBef>
            </a:pPr>
            <a:r>
              <a:rPr lang="en-US" altLang="en-US" b="0" dirty="0"/>
              <a:t>Como </a:t>
            </a:r>
            <a:r>
              <a:rPr lang="en-US" altLang="en-US" b="0" dirty="0" err="1"/>
              <a:t>cruzar</a:t>
            </a:r>
            <a:r>
              <a:rPr lang="en-US" altLang="en-US" b="0" dirty="0"/>
              <a:t> </a:t>
            </a:r>
            <a:r>
              <a:rPr lang="en-US" altLang="en-US" b="0" dirty="0" err="1"/>
              <a:t>informações</a:t>
            </a:r>
            <a:r>
              <a:rPr lang="en-US" altLang="en-US" b="0" dirty="0"/>
              <a:t> </a:t>
            </a:r>
            <a:r>
              <a:rPr lang="en-US" altLang="en-US" b="0" dirty="0" err="1"/>
              <a:t>sobre</a:t>
            </a:r>
            <a:r>
              <a:rPr lang="en-US" altLang="en-US" b="0" dirty="0"/>
              <a:t> </a:t>
            </a:r>
            <a:r>
              <a:rPr lang="en-US" altLang="en-US" b="0" dirty="0" err="1"/>
              <a:t>conjutnos</a:t>
            </a:r>
            <a:r>
              <a:rPr lang="en-US" altLang="en-US" b="0" dirty="0"/>
              <a:t> de dados no tempo?</a:t>
            </a:r>
          </a:p>
          <a:p>
            <a:pPr marL="400050">
              <a:lnSpc>
                <a:spcPct val="95000"/>
              </a:lnSpc>
              <a:spcBef>
                <a:spcPct val="35000"/>
              </a:spcBef>
            </a:pPr>
            <a:r>
              <a:rPr lang="en-US" altLang="en-US" b="0" dirty="0" err="1"/>
              <a:t>Quais</a:t>
            </a:r>
            <a:r>
              <a:rPr lang="en-US" altLang="en-US" b="0" dirty="0"/>
              <a:t> </a:t>
            </a:r>
            <a:r>
              <a:rPr lang="en-US" altLang="en-US" b="0" dirty="0" err="1"/>
              <a:t>pacientes</a:t>
            </a:r>
            <a:r>
              <a:rPr lang="en-US" altLang="en-US" b="0" dirty="0"/>
              <a:t> </a:t>
            </a:r>
            <a:r>
              <a:rPr lang="en-US" altLang="en-US" b="0" dirty="0" err="1"/>
              <a:t>sentiram</a:t>
            </a:r>
            <a:r>
              <a:rPr lang="en-US" altLang="en-US" b="0" dirty="0"/>
              <a:t> </a:t>
            </a:r>
            <a:r>
              <a:rPr lang="en-US" altLang="en-US" b="0" dirty="0" err="1"/>
              <a:t>dor</a:t>
            </a:r>
            <a:r>
              <a:rPr lang="en-US" altLang="en-US" b="0" dirty="0"/>
              <a:t>, e </a:t>
            </a:r>
            <a:r>
              <a:rPr lang="en-US" altLang="en-US" b="0" dirty="0" err="1"/>
              <a:t>que</a:t>
            </a:r>
            <a:r>
              <a:rPr lang="en-US" altLang="en-US" b="0" dirty="0"/>
              <a:t> </a:t>
            </a:r>
            <a:r>
              <a:rPr lang="en-US" altLang="en-US" b="0" dirty="0" err="1"/>
              <a:t>depois</a:t>
            </a:r>
            <a:r>
              <a:rPr lang="en-US" altLang="en-US" b="0" dirty="0"/>
              <a:t> </a:t>
            </a:r>
            <a:r>
              <a:rPr lang="en-US" altLang="en-US" b="0" dirty="0" err="1"/>
              <a:t>foram</a:t>
            </a:r>
            <a:r>
              <a:rPr lang="en-US" altLang="en-US" b="0" dirty="0"/>
              <a:t> </a:t>
            </a:r>
            <a:r>
              <a:rPr lang="en-US" altLang="en-US" b="0" dirty="0" err="1"/>
              <a:t>tratados</a:t>
            </a:r>
            <a:r>
              <a:rPr lang="en-US" altLang="en-US" b="0" dirty="0"/>
              <a:t> </a:t>
            </a:r>
            <a:r>
              <a:rPr lang="en-US" altLang="en-US" b="0" dirty="0" err="1"/>
              <a:t>durante</a:t>
            </a:r>
            <a:r>
              <a:rPr lang="en-US" altLang="en-US" b="0" dirty="0"/>
              <a:t> um </a:t>
            </a:r>
            <a:r>
              <a:rPr lang="en-US" altLang="en-US" b="0" dirty="0" err="1"/>
              <a:t>mês</a:t>
            </a:r>
            <a:r>
              <a:rPr lang="en-US" altLang="en-US" b="0" dirty="0"/>
              <a:t> com </a:t>
            </a:r>
            <a:r>
              <a:rPr lang="en-US" altLang="en-US" b="0" dirty="0" err="1"/>
              <a:t>uma</a:t>
            </a:r>
            <a:r>
              <a:rPr lang="en-US" altLang="en-US" b="0" dirty="0"/>
              <a:t> </a:t>
            </a:r>
            <a:r>
              <a:rPr lang="en-US" altLang="en-US" b="0" dirty="0" err="1"/>
              <a:t>droga</a:t>
            </a:r>
            <a:r>
              <a:rPr lang="en-US" altLang="en-US" b="0" dirty="0"/>
              <a:t> A </a:t>
            </a:r>
            <a:r>
              <a:rPr lang="en-US" altLang="en-US" b="0" dirty="0" err="1"/>
              <a:t>ou</a:t>
            </a:r>
            <a:r>
              <a:rPr lang="en-US" altLang="en-US" b="0" dirty="0"/>
              <a:t> B, e </a:t>
            </a:r>
            <a:r>
              <a:rPr lang="en-US" altLang="en-US" b="0" dirty="0" err="1"/>
              <a:t>que</a:t>
            </a:r>
            <a:r>
              <a:rPr lang="en-US" altLang="en-US" b="0" dirty="0"/>
              <a:t> </a:t>
            </a:r>
            <a:r>
              <a:rPr lang="en-US" altLang="en-US" b="0" dirty="0" err="1"/>
              <a:t>não</a:t>
            </a:r>
            <a:r>
              <a:rPr lang="en-US" altLang="en-US" b="0" dirty="0"/>
              <a:t> </a:t>
            </a:r>
            <a:r>
              <a:rPr lang="en-US" altLang="en-US" b="0" dirty="0" err="1"/>
              <a:t>sofreram</a:t>
            </a:r>
            <a:r>
              <a:rPr lang="en-US" altLang="en-US" b="0" dirty="0"/>
              <a:t> </a:t>
            </a:r>
            <a:r>
              <a:rPr lang="en-US" altLang="en-US" b="0" dirty="0" err="1"/>
              <a:t>operação</a:t>
            </a:r>
            <a:r>
              <a:rPr lang="en-US" altLang="en-US" b="0" dirty="0"/>
              <a:t> </a:t>
            </a:r>
            <a:r>
              <a:rPr lang="en-US" altLang="en-US" b="0" dirty="0" err="1"/>
              <a:t>subsequente</a:t>
            </a:r>
            <a:r>
              <a:rPr lang="en-US" altLang="en-US" b="0" dirty="0"/>
              <a:t>, e </a:t>
            </a:r>
            <a:r>
              <a:rPr lang="en-US" altLang="en-US" b="0" dirty="0" err="1"/>
              <a:t>que</a:t>
            </a:r>
            <a:r>
              <a:rPr lang="en-US" altLang="en-US" b="0" dirty="0"/>
              <a:t> </a:t>
            </a:r>
            <a:r>
              <a:rPr lang="en-US" altLang="en-US" b="0" dirty="0" err="1"/>
              <a:t>tiveram</a:t>
            </a:r>
            <a:r>
              <a:rPr lang="en-US" altLang="en-US" b="0" dirty="0"/>
              <a:t> </a:t>
            </a:r>
            <a:r>
              <a:rPr lang="en-US" altLang="en-US" b="0" dirty="0" err="1"/>
              <a:t>dores</a:t>
            </a:r>
            <a:r>
              <a:rPr lang="en-US" altLang="en-US" b="0" dirty="0"/>
              <a:t> 3 </a:t>
            </a:r>
            <a:r>
              <a:rPr lang="en-US" altLang="en-US" b="0" dirty="0" err="1"/>
              <a:t>meses</a:t>
            </a:r>
            <a:r>
              <a:rPr lang="en-US" altLang="en-US" b="0" dirty="0"/>
              <a:t> </a:t>
            </a:r>
            <a:r>
              <a:rPr lang="en-US" altLang="en-US" b="0" dirty="0" err="1"/>
              <a:t>depois</a:t>
            </a:r>
            <a:r>
              <a:rPr lang="en-US" altLang="en-US" b="0" dirty="0"/>
              <a:t>, e </a:t>
            </a:r>
            <a:r>
              <a:rPr lang="en-US" altLang="en-US" b="0" dirty="0" err="1"/>
              <a:t>que</a:t>
            </a:r>
            <a:r>
              <a:rPr lang="en-US" altLang="en-US" b="0" dirty="0"/>
              <a:t> </a:t>
            </a:r>
            <a:r>
              <a:rPr lang="en-US" altLang="en-US" b="0" dirty="0" err="1"/>
              <a:t>ainda</a:t>
            </a:r>
            <a:r>
              <a:rPr lang="en-US" altLang="en-US" b="0" dirty="0"/>
              <a:t> </a:t>
            </a:r>
            <a:r>
              <a:rPr lang="en-US" altLang="en-US" b="0" dirty="0" err="1"/>
              <a:t>estão</a:t>
            </a:r>
            <a:r>
              <a:rPr lang="en-US" altLang="en-US" b="0" dirty="0"/>
              <a:t> </a:t>
            </a:r>
            <a:r>
              <a:rPr lang="en-US" altLang="en-US" b="0" dirty="0" err="1"/>
              <a:t>vivos</a:t>
            </a:r>
            <a:r>
              <a:rPr lang="en-US" altLang="en-US" b="0" dirty="0"/>
              <a:t>?</a:t>
            </a:r>
          </a:p>
          <a:p>
            <a:pPr marL="400050">
              <a:lnSpc>
                <a:spcPct val="95000"/>
              </a:lnSpc>
              <a:spcBef>
                <a:spcPct val="35000"/>
              </a:spcBef>
            </a:pPr>
            <a:r>
              <a:rPr lang="en-US" altLang="en-US" b="0" dirty="0" err="1"/>
              <a:t>Também</a:t>
            </a:r>
            <a:r>
              <a:rPr lang="en-US" altLang="en-US" b="0" dirty="0"/>
              <a:t> </a:t>
            </a:r>
            <a:r>
              <a:rPr lang="en-US" altLang="en-US" b="0" dirty="0" err="1"/>
              <a:t>chamado</a:t>
            </a:r>
            <a:r>
              <a:rPr lang="en-US" altLang="en-US" b="0" dirty="0"/>
              <a:t> de “Progressive </a:t>
            </a:r>
            <a:r>
              <a:rPr lang="en-US" altLang="en-US" b="0" dirty="0" err="1"/>
              <a:t>Subsetting</a:t>
            </a:r>
            <a:r>
              <a:rPr lang="en-US" altLang="en-US" b="0" dirty="0"/>
              <a:t>”.</a:t>
            </a:r>
          </a:p>
          <a:p>
            <a:pPr marL="400050">
              <a:lnSpc>
                <a:spcPct val="95000"/>
              </a:lnSpc>
              <a:spcBef>
                <a:spcPct val="35000"/>
              </a:spcBef>
            </a:pPr>
            <a:endParaRPr lang="en-US" altLang="en-US" b="0" dirty="0"/>
          </a:p>
        </p:txBody>
      </p:sp>
    </p:spTree>
    <p:extLst>
      <p:ext uri="{BB962C8B-B14F-4D97-AF65-F5344CB8AC3E}">
        <p14:creationId xmlns:p14="http://schemas.microsoft.com/office/powerpoint/2010/main" val="4139158573"/>
      </p:ext>
    </p:extLst>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dirty="0" err="1"/>
              <a:t>Flattened</a:t>
            </a:r>
            <a:r>
              <a:rPr lang="pt-BR" sz="2400" b="1" dirty="0"/>
              <a:t> </a:t>
            </a:r>
            <a:r>
              <a:rPr lang="pt-BR" sz="2400" b="1" dirty="0" err="1"/>
              <a:t>Tables</a:t>
            </a:r>
            <a:endParaRPr lang="pt-BR" sz="2400" b="1" dirty="0"/>
          </a:p>
        </p:txBody>
      </p:sp>
    </p:spTree>
    <p:extLst>
      <p:ext uri="{BB962C8B-B14F-4D97-AF65-F5344CB8AC3E}">
        <p14:creationId xmlns:p14="http://schemas.microsoft.com/office/powerpoint/2010/main" val="309137599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3"/>
          <p:cNvSpPr txBox="1">
            <a:spLocks noChangeArrowheads="1"/>
          </p:cNvSpPr>
          <p:nvPr/>
        </p:nvSpPr>
        <p:spPr bwMode="auto">
          <a:xfrm>
            <a:off x="446856" y="-8717"/>
            <a:ext cx="82296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2075" tIns="46038" rIns="92075" bIns="46038" numCol="1" anchor="ctr" anchorCtr="0" compatLnSpc="1">
            <a:prstTxWarp prst="textNoShape">
              <a:avLst/>
            </a:prstTxWarp>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Arial" charset="0"/>
              </a:defRPr>
            </a:lvl2pPr>
            <a:lvl3pPr algn="l" rtl="0" eaLnBrk="0" fontAlgn="base" hangingPunct="0">
              <a:spcBef>
                <a:spcPct val="0"/>
              </a:spcBef>
              <a:spcAft>
                <a:spcPct val="0"/>
              </a:spcAft>
              <a:defRPr sz="2400" b="1">
                <a:solidFill>
                  <a:schemeClr val="tx2"/>
                </a:solidFill>
                <a:latin typeface="Arial" charset="0"/>
              </a:defRPr>
            </a:lvl3pPr>
            <a:lvl4pPr algn="l" rtl="0" eaLnBrk="0" fontAlgn="base" hangingPunct="0">
              <a:spcBef>
                <a:spcPct val="0"/>
              </a:spcBef>
              <a:spcAft>
                <a:spcPct val="0"/>
              </a:spcAft>
              <a:defRPr sz="2400" b="1">
                <a:solidFill>
                  <a:schemeClr val="tx2"/>
                </a:solidFill>
                <a:latin typeface="Arial" charset="0"/>
              </a:defRPr>
            </a:lvl4pPr>
            <a:lvl5pPr algn="l" rtl="0" eaLnBrk="0" fontAlgn="base" hangingPunct="0">
              <a:spcBef>
                <a:spcPct val="0"/>
              </a:spcBef>
              <a:spcAft>
                <a:spcPct val="0"/>
              </a:spcAft>
              <a:defRPr sz="2400" b="1">
                <a:solidFill>
                  <a:schemeClr val="tx2"/>
                </a:solidFill>
                <a:latin typeface="Arial" charset="0"/>
              </a:defRPr>
            </a:lvl5pPr>
            <a:lvl6pPr marL="457200" algn="l" rtl="0" eaLnBrk="0" fontAlgn="base" hangingPunct="0">
              <a:spcBef>
                <a:spcPct val="0"/>
              </a:spcBef>
              <a:spcAft>
                <a:spcPct val="0"/>
              </a:spcAft>
              <a:defRPr sz="2400" b="1">
                <a:solidFill>
                  <a:schemeClr val="tx2"/>
                </a:solidFill>
                <a:latin typeface="Arial" charset="0"/>
              </a:defRPr>
            </a:lvl6pPr>
            <a:lvl7pPr marL="914400" algn="l" rtl="0" eaLnBrk="0" fontAlgn="base" hangingPunct="0">
              <a:spcBef>
                <a:spcPct val="0"/>
              </a:spcBef>
              <a:spcAft>
                <a:spcPct val="0"/>
              </a:spcAft>
              <a:defRPr sz="2400" b="1">
                <a:solidFill>
                  <a:schemeClr val="tx2"/>
                </a:solidFill>
                <a:latin typeface="Arial" charset="0"/>
              </a:defRPr>
            </a:lvl7pPr>
            <a:lvl8pPr marL="1371600" algn="l" rtl="0" eaLnBrk="0" fontAlgn="base" hangingPunct="0">
              <a:spcBef>
                <a:spcPct val="0"/>
              </a:spcBef>
              <a:spcAft>
                <a:spcPct val="0"/>
              </a:spcAft>
              <a:defRPr sz="2400" b="1">
                <a:solidFill>
                  <a:schemeClr val="tx2"/>
                </a:solidFill>
                <a:latin typeface="Arial" charset="0"/>
              </a:defRPr>
            </a:lvl8pPr>
            <a:lvl9pPr marL="1828800" algn="l" rtl="0" eaLnBrk="0" fontAlgn="base" hangingPunct="0">
              <a:spcBef>
                <a:spcPct val="0"/>
              </a:spcBef>
              <a:spcAft>
                <a:spcPct val="0"/>
              </a:spcAft>
              <a:defRPr sz="2400" b="1">
                <a:solidFill>
                  <a:schemeClr val="tx2"/>
                </a:solidFill>
                <a:latin typeface="Arial" charset="0"/>
              </a:defRPr>
            </a:lvl9pPr>
          </a:lstStyle>
          <a:p>
            <a:r>
              <a:rPr lang="en-US" altLang="en-US" kern="0" dirty="0"/>
              <a:t>Flattened Tables</a:t>
            </a:r>
          </a:p>
        </p:txBody>
      </p:sp>
      <p:sp>
        <p:nvSpPr>
          <p:cNvPr id="4" name="Rectangle 3"/>
          <p:cNvSpPr/>
          <p:nvPr/>
        </p:nvSpPr>
        <p:spPr>
          <a:xfrm>
            <a:off x="683568" y="1700808"/>
            <a:ext cx="8064896" cy="1015663"/>
          </a:xfrm>
          <a:prstGeom prst="rect">
            <a:avLst/>
          </a:prstGeom>
        </p:spPr>
        <p:txBody>
          <a:bodyPr wrap="square">
            <a:spAutoFit/>
          </a:bodyPr>
          <a:lstStyle/>
          <a:p>
            <a:r>
              <a:rPr lang="en-GB" sz="2000" b="0" dirty="0" err="1"/>
              <a:t>Quando</a:t>
            </a:r>
            <a:r>
              <a:rPr lang="en-GB" sz="2000" b="0" dirty="0"/>
              <a:t> </a:t>
            </a:r>
            <a:r>
              <a:rPr lang="en-GB" sz="2000" b="0" dirty="0" err="1"/>
              <a:t>há</a:t>
            </a:r>
            <a:r>
              <a:rPr lang="en-GB" sz="2000" b="0" dirty="0"/>
              <a:t> </a:t>
            </a:r>
            <a:r>
              <a:rPr lang="en-GB" sz="2000" b="0" dirty="0" err="1"/>
              <a:t>baixo</a:t>
            </a:r>
            <a:r>
              <a:rPr lang="en-GB" sz="2000" b="0" dirty="0"/>
              <a:t> </a:t>
            </a:r>
            <a:r>
              <a:rPr lang="en-GB" sz="2000" b="0" dirty="0" err="1"/>
              <a:t>desempenho</a:t>
            </a:r>
            <a:r>
              <a:rPr lang="en-GB" sz="2000" b="0" dirty="0"/>
              <a:t> de </a:t>
            </a:r>
            <a:r>
              <a:rPr lang="en-GB" sz="2000" b="0" dirty="0" err="1"/>
              <a:t>algumas</a:t>
            </a:r>
            <a:r>
              <a:rPr lang="en-GB" sz="2000" b="0" dirty="0"/>
              <a:t> </a:t>
            </a:r>
            <a:r>
              <a:rPr lang="en-GB" sz="2000" b="0" dirty="0" err="1"/>
              <a:t>consultas</a:t>
            </a:r>
            <a:r>
              <a:rPr lang="en-GB" sz="2000" dirty="0"/>
              <a:t> </a:t>
            </a:r>
            <a:r>
              <a:rPr lang="en-GB" sz="2000" dirty="0" err="1"/>
              <a:t>devido</a:t>
            </a:r>
            <a:r>
              <a:rPr lang="en-GB" sz="2000" dirty="0"/>
              <a:t> </a:t>
            </a:r>
            <a:r>
              <a:rPr lang="en-GB" sz="2000" dirty="0" err="1"/>
              <a:t>ao</a:t>
            </a:r>
            <a:r>
              <a:rPr lang="en-GB" sz="2000" dirty="0"/>
              <a:t> </a:t>
            </a:r>
            <a:r>
              <a:rPr lang="en-GB" sz="2000" dirty="0" err="1"/>
              <a:t>tamanho</a:t>
            </a:r>
            <a:r>
              <a:rPr lang="en-GB" sz="2000" dirty="0"/>
              <a:t> de </a:t>
            </a:r>
            <a:r>
              <a:rPr lang="en-GB" sz="2000" dirty="0" err="1"/>
              <a:t>certos</a:t>
            </a:r>
            <a:r>
              <a:rPr lang="en-GB" sz="2000" dirty="0"/>
              <a:t> </a:t>
            </a:r>
            <a:r>
              <a:rPr lang="en-GB" sz="2000" dirty="0" err="1"/>
              <a:t>fatos</a:t>
            </a:r>
            <a:r>
              <a:rPr lang="en-GB" sz="2000" dirty="0"/>
              <a:t>, </a:t>
            </a:r>
            <a:r>
              <a:rPr lang="en-GB" sz="2000" dirty="0" err="1"/>
              <a:t>uma</a:t>
            </a:r>
            <a:r>
              <a:rPr lang="en-GB" sz="2000" dirty="0"/>
              <a:t> </a:t>
            </a:r>
            <a:r>
              <a:rPr lang="en-GB" sz="2000" dirty="0" err="1"/>
              <a:t>solução</a:t>
            </a:r>
            <a:r>
              <a:rPr lang="en-GB" sz="2000" dirty="0"/>
              <a:t> </a:t>
            </a:r>
            <a:r>
              <a:rPr lang="en-GB" sz="2000" dirty="0" err="1"/>
              <a:t>possível</a:t>
            </a:r>
            <a:r>
              <a:rPr lang="en-GB" sz="2000" dirty="0"/>
              <a:t> é a </a:t>
            </a:r>
            <a:r>
              <a:rPr lang="en-GB" sz="2000" dirty="0" err="1"/>
              <a:t>construção</a:t>
            </a:r>
            <a:r>
              <a:rPr lang="en-GB" sz="2000" dirty="0"/>
              <a:t> de </a:t>
            </a:r>
            <a:r>
              <a:rPr lang="en-GB" sz="2000" dirty="0" err="1"/>
              <a:t>uma</a:t>
            </a:r>
            <a:r>
              <a:rPr lang="en-GB" sz="2000" dirty="0"/>
              <a:t> </a:t>
            </a:r>
            <a:r>
              <a:rPr lang="en-GB" sz="2000" dirty="0" err="1"/>
              <a:t>solução</a:t>
            </a:r>
            <a:r>
              <a:rPr lang="en-GB" sz="2000" dirty="0"/>
              <a:t> </a:t>
            </a:r>
            <a:r>
              <a:rPr lang="en-GB" sz="2000" dirty="0" err="1"/>
              <a:t>tipicamente</a:t>
            </a:r>
            <a:r>
              <a:rPr lang="en-GB" sz="2000" dirty="0"/>
              <a:t> </a:t>
            </a:r>
            <a:r>
              <a:rPr lang="en-GB" sz="2000" dirty="0" err="1"/>
              <a:t>colunar</a:t>
            </a:r>
            <a:r>
              <a:rPr lang="en-GB" sz="2000" dirty="0"/>
              <a:t>.</a:t>
            </a:r>
            <a:endParaRPr lang="en-GB" sz="2000" b="0" dirty="0"/>
          </a:p>
        </p:txBody>
      </p:sp>
      <p:pic>
        <p:nvPicPr>
          <p:cNvPr id="5" name="Imagem 4">
            <a:extLst>
              <a:ext uri="{FF2B5EF4-FFF2-40B4-BE49-F238E27FC236}">
                <a16:creationId xmlns:a16="http://schemas.microsoft.com/office/drawing/2014/main" id="{5FF2211F-ADC7-4D2B-8C19-AC6745F43142}"/>
              </a:ext>
            </a:extLst>
          </p:cNvPr>
          <p:cNvPicPr>
            <a:picLocks noChangeAspect="1"/>
          </p:cNvPicPr>
          <p:nvPr/>
        </p:nvPicPr>
        <p:blipFill>
          <a:blip r:embed="rId2"/>
          <a:stretch>
            <a:fillRect/>
          </a:stretch>
        </p:blipFill>
        <p:spPr>
          <a:xfrm>
            <a:off x="1165993" y="3573016"/>
            <a:ext cx="6791325" cy="3124200"/>
          </a:xfrm>
          <a:prstGeom prst="rect">
            <a:avLst/>
          </a:prstGeom>
        </p:spPr>
      </p:pic>
    </p:spTree>
    <p:extLst>
      <p:ext uri="{BB962C8B-B14F-4D97-AF65-F5344CB8AC3E}">
        <p14:creationId xmlns:p14="http://schemas.microsoft.com/office/powerpoint/2010/main" val="167164543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3"/>
          <p:cNvSpPr txBox="1">
            <a:spLocks noChangeArrowheads="1"/>
          </p:cNvSpPr>
          <p:nvPr/>
        </p:nvSpPr>
        <p:spPr bwMode="auto">
          <a:xfrm>
            <a:off x="446856" y="-8717"/>
            <a:ext cx="82296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2075" tIns="46038" rIns="92075" bIns="46038" numCol="1" anchor="ctr" anchorCtr="0" compatLnSpc="1">
            <a:prstTxWarp prst="textNoShape">
              <a:avLst/>
            </a:prstTxWarp>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Arial" charset="0"/>
              </a:defRPr>
            </a:lvl2pPr>
            <a:lvl3pPr algn="l" rtl="0" eaLnBrk="0" fontAlgn="base" hangingPunct="0">
              <a:spcBef>
                <a:spcPct val="0"/>
              </a:spcBef>
              <a:spcAft>
                <a:spcPct val="0"/>
              </a:spcAft>
              <a:defRPr sz="2400" b="1">
                <a:solidFill>
                  <a:schemeClr val="tx2"/>
                </a:solidFill>
                <a:latin typeface="Arial" charset="0"/>
              </a:defRPr>
            </a:lvl3pPr>
            <a:lvl4pPr algn="l" rtl="0" eaLnBrk="0" fontAlgn="base" hangingPunct="0">
              <a:spcBef>
                <a:spcPct val="0"/>
              </a:spcBef>
              <a:spcAft>
                <a:spcPct val="0"/>
              </a:spcAft>
              <a:defRPr sz="2400" b="1">
                <a:solidFill>
                  <a:schemeClr val="tx2"/>
                </a:solidFill>
                <a:latin typeface="Arial" charset="0"/>
              </a:defRPr>
            </a:lvl4pPr>
            <a:lvl5pPr algn="l" rtl="0" eaLnBrk="0" fontAlgn="base" hangingPunct="0">
              <a:spcBef>
                <a:spcPct val="0"/>
              </a:spcBef>
              <a:spcAft>
                <a:spcPct val="0"/>
              </a:spcAft>
              <a:defRPr sz="2400" b="1">
                <a:solidFill>
                  <a:schemeClr val="tx2"/>
                </a:solidFill>
                <a:latin typeface="Arial" charset="0"/>
              </a:defRPr>
            </a:lvl5pPr>
            <a:lvl6pPr marL="457200" algn="l" rtl="0" eaLnBrk="0" fontAlgn="base" hangingPunct="0">
              <a:spcBef>
                <a:spcPct val="0"/>
              </a:spcBef>
              <a:spcAft>
                <a:spcPct val="0"/>
              </a:spcAft>
              <a:defRPr sz="2400" b="1">
                <a:solidFill>
                  <a:schemeClr val="tx2"/>
                </a:solidFill>
                <a:latin typeface="Arial" charset="0"/>
              </a:defRPr>
            </a:lvl6pPr>
            <a:lvl7pPr marL="914400" algn="l" rtl="0" eaLnBrk="0" fontAlgn="base" hangingPunct="0">
              <a:spcBef>
                <a:spcPct val="0"/>
              </a:spcBef>
              <a:spcAft>
                <a:spcPct val="0"/>
              </a:spcAft>
              <a:defRPr sz="2400" b="1">
                <a:solidFill>
                  <a:schemeClr val="tx2"/>
                </a:solidFill>
                <a:latin typeface="Arial" charset="0"/>
              </a:defRPr>
            </a:lvl7pPr>
            <a:lvl8pPr marL="1371600" algn="l" rtl="0" eaLnBrk="0" fontAlgn="base" hangingPunct="0">
              <a:spcBef>
                <a:spcPct val="0"/>
              </a:spcBef>
              <a:spcAft>
                <a:spcPct val="0"/>
              </a:spcAft>
              <a:defRPr sz="2400" b="1">
                <a:solidFill>
                  <a:schemeClr val="tx2"/>
                </a:solidFill>
                <a:latin typeface="Arial" charset="0"/>
              </a:defRPr>
            </a:lvl8pPr>
            <a:lvl9pPr marL="1828800" algn="l" rtl="0" eaLnBrk="0" fontAlgn="base" hangingPunct="0">
              <a:spcBef>
                <a:spcPct val="0"/>
              </a:spcBef>
              <a:spcAft>
                <a:spcPct val="0"/>
              </a:spcAft>
              <a:defRPr sz="2400" b="1">
                <a:solidFill>
                  <a:schemeClr val="tx2"/>
                </a:solidFill>
                <a:latin typeface="Arial" charset="0"/>
              </a:defRPr>
            </a:lvl9pPr>
          </a:lstStyle>
          <a:p>
            <a:r>
              <a:rPr lang="en-US" altLang="en-US" kern="0" dirty="0"/>
              <a:t>Flattened Tables</a:t>
            </a:r>
          </a:p>
        </p:txBody>
      </p:sp>
      <p:sp>
        <p:nvSpPr>
          <p:cNvPr id="4" name="Rectangle 3"/>
          <p:cNvSpPr/>
          <p:nvPr/>
        </p:nvSpPr>
        <p:spPr>
          <a:xfrm>
            <a:off x="529208" y="1134283"/>
            <a:ext cx="8064896" cy="2862322"/>
          </a:xfrm>
          <a:prstGeom prst="rect">
            <a:avLst/>
          </a:prstGeom>
        </p:spPr>
        <p:txBody>
          <a:bodyPr wrap="square">
            <a:spAutoFit/>
          </a:bodyPr>
          <a:lstStyle/>
          <a:p>
            <a:r>
              <a:rPr lang="pt-BR" sz="2000" dirty="0"/>
              <a:t>Os esquemas dimensionais são projetados tendo em vista os dados a serem carregados, quanto os dados a serem recuperados pelas consultas. Ora, sabemos que um relacional, mesmo que voltado ao mundo dimensional, quanto maior o número de colunas, tanto pior será seu desempenho.</a:t>
            </a:r>
          </a:p>
          <a:p>
            <a:endParaRPr lang="pt-BR" sz="2000" dirty="0"/>
          </a:p>
          <a:p>
            <a:r>
              <a:rPr lang="pt-BR" sz="2000" dirty="0"/>
              <a:t>Em contraste, um banco de dados de armazenamento por colunas, tem poucas limitações no número de colunas que cada tabela pode ter, uma vez que a largura da tabela tem muito menos impacto no desempenho. </a:t>
            </a:r>
          </a:p>
          <a:p>
            <a:endParaRPr lang="pt-BR" sz="2000" dirty="0"/>
          </a:p>
        </p:txBody>
      </p:sp>
      <p:pic>
        <p:nvPicPr>
          <p:cNvPr id="5" name="Imagem 4">
            <a:extLst>
              <a:ext uri="{FF2B5EF4-FFF2-40B4-BE49-F238E27FC236}">
                <a16:creationId xmlns:a16="http://schemas.microsoft.com/office/drawing/2014/main" id="{5FF2211F-ADC7-4D2B-8C19-AC6745F43142}"/>
              </a:ext>
            </a:extLst>
          </p:cNvPr>
          <p:cNvPicPr>
            <a:picLocks noChangeAspect="1"/>
          </p:cNvPicPr>
          <p:nvPr/>
        </p:nvPicPr>
        <p:blipFill>
          <a:blip r:embed="rId2"/>
          <a:stretch>
            <a:fillRect/>
          </a:stretch>
        </p:blipFill>
        <p:spPr>
          <a:xfrm>
            <a:off x="3995936" y="5532539"/>
            <a:ext cx="2881262" cy="1325461"/>
          </a:xfrm>
          <a:prstGeom prst="rect">
            <a:avLst/>
          </a:prstGeom>
        </p:spPr>
      </p:pic>
    </p:spTree>
    <p:extLst>
      <p:ext uri="{BB962C8B-B14F-4D97-AF65-F5344CB8AC3E}">
        <p14:creationId xmlns:p14="http://schemas.microsoft.com/office/powerpoint/2010/main" val="175717690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3"/>
          <p:cNvSpPr txBox="1">
            <a:spLocks noChangeArrowheads="1"/>
          </p:cNvSpPr>
          <p:nvPr/>
        </p:nvSpPr>
        <p:spPr bwMode="auto">
          <a:xfrm>
            <a:off x="446856" y="-8717"/>
            <a:ext cx="82296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2075" tIns="46038" rIns="92075" bIns="46038" numCol="1" anchor="ctr" anchorCtr="0" compatLnSpc="1">
            <a:prstTxWarp prst="textNoShape">
              <a:avLst/>
            </a:prstTxWarp>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Arial" charset="0"/>
              </a:defRPr>
            </a:lvl2pPr>
            <a:lvl3pPr algn="l" rtl="0" eaLnBrk="0" fontAlgn="base" hangingPunct="0">
              <a:spcBef>
                <a:spcPct val="0"/>
              </a:spcBef>
              <a:spcAft>
                <a:spcPct val="0"/>
              </a:spcAft>
              <a:defRPr sz="2400" b="1">
                <a:solidFill>
                  <a:schemeClr val="tx2"/>
                </a:solidFill>
                <a:latin typeface="Arial" charset="0"/>
              </a:defRPr>
            </a:lvl3pPr>
            <a:lvl4pPr algn="l" rtl="0" eaLnBrk="0" fontAlgn="base" hangingPunct="0">
              <a:spcBef>
                <a:spcPct val="0"/>
              </a:spcBef>
              <a:spcAft>
                <a:spcPct val="0"/>
              </a:spcAft>
              <a:defRPr sz="2400" b="1">
                <a:solidFill>
                  <a:schemeClr val="tx2"/>
                </a:solidFill>
                <a:latin typeface="Arial" charset="0"/>
              </a:defRPr>
            </a:lvl4pPr>
            <a:lvl5pPr algn="l" rtl="0" eaLnBrk="0" fontAlgn="base" hangingPunct="0">
              <a:spcBef>
                <a:spcPct val="0"/>
              </a:spcBef>
              <a:spcAft>
                <a:spcPct val="0"/>
              </a:spcAft>
              <a:defRPr sz="2400" b="1">
                <a:solidFill>
                  <a:schemeClr val="tx2"/>
                </a:solidFill>
                <a:latin typeface="Arial" charset="0"/>
              </a:defRPr>
            </a:lvl5pPr>
            <a:lvl6pPr marL="457200" algn="l" rtl="0" eaLnBrk="0" fontAlgn="base" hangingPunct="0">
              <a:spcBef>
                <a:spcPct val="0"/>
              </a:spcBef>
              <a:spcAft>
                <a:spcPct val="0"/>
              </a:spcAft>
              <a:defRPr sz="2400" b="1">
                <a:solidFill>
                  <a:schemeClr val="tx2"/>
                </a:solidFill>
                <a:latin typeface="Arial" charset="0"/>
              </a:defRPr>
            </a:lvl6pPr>
            <a:lvl7pPr marL="914400" algn="l" rtl="0" eaLnBrk="0" fontAlgn="base" hangingPunct="0">
              <a:spcBef>
                <a:spcPct val="0"/>
              </a:spcBef>
              <a:spcAft>
                <a:spcPct val="0"/>
              </a:spcAft>
              <a:defRPr sz="2400" b="1">
                <a:solidFill>
                  <a:schemeClr val="tx2"/>
                </a:solidFill>
                <a:latin typeface="Arial" charset="0"/>
              </a:defRPr>
            </a:lvl7pPr>
            <a:lvl8pPr marL="1371600" algn="l" rtl="0" eaLnBrk="0" fontAlgn="base" hangingPunct="0">
              <a:spcBef>
                <a:spcPct val="0"/>
              </a:spcBef>
              <a:spcAft>
                <a:spcPct val="0"/>
              </a:spcAft>
              <a:defRPr sz="2400" b="1">
                <a:solidFill>
                  <a:schemeClr val="tx2"/>
                </a:solidFill>
                <a:latin typeface="Arial" charset="0"/>
              </a:defRPr>
            </a:lvl8pPr>
            <a:lvl9pPr marL="1828800" algn="l" rtl="0" eaLnBrk="0" fontAlgn="base" hangingPunct="0">
              <a:spcBef>
                <a:spcPct val="0"/>
              </a:spcBef>
              <a:spcAft>
                <a:spcPct val="0"/>
              </a:spcAft>
              <a:defRPr sz="2400" b="1">
                <a:solidFill>
                  <a:schemeClr val="tx2"/>
                </a:solidFill>
                <a:latin typeface="Arial" charset="0"/>
              </a:defRPr>
            </a:lvl9pPr>
          </a:lstStyle>
          <a:p>
            <a:r>
              <a:rPr lang="en-US" altLang="en-US" kern="0" dirty="0"/>
              <a:t>Flattened Tables</a:t>
            </a:r>
          </a:p>
        </p:txBody>
      </p:sp>
      <p:sp>
        <p:nvSpPr>
          <p:cNvPr id="4" name="Rectangle 3"/>
          <p:cNvSpPr/>
          <p:nvPr/>
        </p:nvSpPr>
        <p:spPr>
          <a:xfrm>
            <a:off x="529208" y="1134283"/>
            <a:ext cx="8064896" cy="3477875"/>
          </a:xfrm>
          <a:prstGeom prst="rect">
            <a:avLst/>
          </a:prstGeom>
        </p:spPr>
        <p:txBody>
          <a:bodyPr wrap="square">
            <a:spAutoFit/>
          </a:bodyPr>
          <a:lstStyle/>
          <a:p>
            <a:r>
              <a:rPr lang="pt-BR" sz="2000" dirty="0"/>
              <a:t>Um banco colunar não precisa </a:t>
            </a:r>
            <a:r>
              <a:rPr lang="pt-BR" sz="2000" dirty="0" err="1"/>
              <a:t>escanear</a:t>
            </a:r>
            <a:r>
              <a:rPr lang="pt-BR" sz="2000" dirty="0"/>
              <a:t> em milhões de linhas para encontrar os dados desejados - pode acessá-lo diretamente como uma coluna. Um banco de dados de armazenamento colunar permite criar e usar esquemas que são otimizados para um determinado conjunto de dados e um tipo particular de pergunta. </a:t>
            </a:r>
          </a:p>
          <a:p>
            <a:endParaRPr lang="pt-BR" sz="2000" b="0" dirty="0"/>
          </a:p>
          <a:p>
            <a:r>
              <a:rPr lang="pt-BR" sz="2000" dirty="0"/>
              <a:t>Tabelas </a:t>
            </a:r>
            <a:r>
              <a:rPr lang="pt-BR" sz="2000" dirty="0" err="1"/>
              <a:t>Flattened</a:t>
            </a:r>
            <a:r>
              <a:rPr lang="pt-BR" sz="2000" dirty="0"/>
              <a:t>  podem incluir colunas que obtêm seus valores consultando outras tabelas. As operações nas tabelas de origem e na tabela </a:t>
            </a:r>
            <a:r>
              <a:rPr lang="pt-BR" sz="2000" dirty="0" err="1"/>
              <a:t>Flattened</a:t>
            </a:r>
            <a:r>
              <a:rPr lang="pt-BR" sz="2000" dirty="0"/>
              <a:t> estão desacopladas; As mudanças em uma não são propagadas automaticamente para o outro. Isso minimiza a sobrecarga que de outra forma é típica das tabelas </a:t>
            </a:r>
            <a:r>
              <a:rPr lang="pt-BR" sz="2000" dirty="0" err="1"/>
              <a:t>desnormalizadas</a:t>
            </a:r>
            <a:r>
              <a:rPr lang="pt-BR" sz="2000" dirty="0"/>
              <a:t>.</a:t>
            </a:r>
            <a:endParaRPr lang="en-GB" sz="2000" b="0" dirty="0"/>
          </a:p>
        </p:txBody>
      </p:sp>
      <p:pic>
        <p:nvPicPr>
          <p:cNvPr id="5" name="Imagem 4">
            <a:extLst>
              <a:ext uri="{FF2B5EF4-FFF2-40B4-BE49-F238E27FC236}">
                <a16:creationId xmlns:a16="http://schemas.microsoft.com/office/drawing/2014/main" id="{5FF2211F-ADC7-4D2B-8C19-AC6745F43142}"/>
              </a:ext>
            </a:extLst>
          </p:cNvPr>
          <p:cNvPicPr>
            <a:picLocks noChangeAspect="1"/>
          </p:cNvPicPr>
          <p:nvPr/>
        </p:nvPicPr>
        <p:blipFill>
          <a:blip r:embed="rId2"/>
          <a:stretch>
            <a:fillRect/>
          </a:stretch>
        </p:blipFill>
        <p:spPr>
          <a:xfrm>
            <a:off x="3995936" y="5532539"/>
            <a:ext cx="2881262" cy="1325461"/>
          </a:xfrm>
          <a:prstGeom prst="rect">
            <a:avLst/>
          </a:prstGeom>
        </p:spPr>
      </p:pic>
    </p:spTree>
    <p:extLst>
      <p:ext uri="{BB962C8B-B14F-4D97-AF65-F5344CB8AC3E}">
        <p14:creationId xmlns:p14="http://schemas.microsoft.com/office/powerpoint/2010/main" val="391787058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dirty="0"/>
              <a:t>Levantamento de necessidades</a:t>
            </a:r>
          </a:p>
        </p:txBody>
      </p:sp>
    </p:spTree>
    <p:extLst>
      <p:ext uri="{BB962C8B-B14F-4D97-AF65-F5344CB8AC3E}">
        <p14:creationId xmlns:p14="http://schemas.microsoft.com/office/powerpoint/2010/main" val="2753664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4300"/>
            <a:ext cx="7343775" cy="1011238"/>
          </a:xfrm>
        </p:spPr>
        <p:txBody>
          <a:bodyPr>
            <a:normAutofit/>
          </a:bodyPr>
          <a:lstStyle/>
          <a:p>
            <a:r>
              <a:rPr lang="pt-BR" dirty="0"/>
              <a:t>Modelagem Dimensional - Complementos</a:t>
            </a:r>
          </a:p>
        </p:txBody>
      </p:sp>
      <p:sp>
        <p:nvSpPr>
          <p:cNvPr id="5" name="Rectangle 3"/>
          <p:cNvSpPr txBox="1">
            <a:spLocks noChangeArrowheads="1"/>
          </p:cNvSpPr>
          <p:nvPr/>
        </p:nvSpPr>
        <p:spPr>
          <a:xfrm>
            <a:off x="228600" y="126878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kumimoji="0" lang="pt-BR" sz="2400" b="0" i="0" u="none" strike="noStrike" kern="0" cap="none" spc="0" normalizeH="0" baseline="0" noProof="0" dirty="0">
                <a:ln>
                  <a:noFill/>
                </a:ln>
                <a:solidFill>
                  <a:schemeClr val="tx1"/>
                </a:solidFill>
                <a:effectLst/>
                <a:uLnTx/>
                <a:uFillTx/>
                <a:latin typeface="+mn-lt"/>
                <a:ea typeface="+mn-ea"/>
                <a:cs typeface="+mn-cs"/>
              </a:rPr>
              <a:t>Todo e qualquer filtro utilizado</a:t>
            </a:r>
            <a:r>
              <a:rPr kumimoji="0" lang="pt-BR" sz="2400" b="0" i="0" u="none" strike="noStrike" kern="0" cap="none" spc="0" normalizeH="0" noProof="0" dirty="0">
                <a:ln>
                  <a:noFill/>
                </a:ln>
                <a:solidFill>
                  <a:schemeClr val="tx1"/>
                </a:solidFill>
                <a:effectLst/>
                <a:uLnTx/>
                <a:uFillTx/>
                <a:latin typeface="+mn-lt"/>
                <a:ea typeface="+mn-ea"/>
                <a:cs typeface="+mn-cs"/>
              </a:rPr>
              <a:t> pelos tomadores de decisão é candidato a ser dimensão.</a:t>
            </a:r>
          </a:p>
          <a:p>
            <a:pPr marL="742950" lvl="1" indent="-285750">
              <a:lnSpc>
                <a:spcPct val="90000"/>
              </a:lnSpc>
              <a:spcBef>
                <a:spcPct val="20000"/>
              </a:spcBef>
              <a:buClr>
                <a:schemeClr val="tx2"/>
              </a:buClr>
              <a:buSzPct val="70000"/>
              <a:buFont typeface="Wingdings" pitchFamily="2" charset="2"/>
              <a:buChar char="¡"/>
            </a:pPr>
            <a:r>
              <a:rPr lang="pt-BR" sz="2400" kern="0" baseline="0" dirty="0">
                <a:latin typeface="+mn-lt"/>
              </a:rPr>
              <a:t>Exemplos: O</a:t>
            </a:r>
            <a:r>
              <a:rPr lang="pt-BR" sz="2400" kern="0" dirty="0">
                <a:latin typeface="+mn-lt"/>
              </a:rPr>
              <a:t> que comprou determinado cliente no ano passado? </a:t>
            </a:r>
          </a:p>
          <a:p>
            <a:pPr marL="1200150" lvl="2" indent="-285750">
              <a:lnSpc>
                <a:spcPct val="90000"/>
              </a:lnSpc>
              <a:spcBef>
                <a:spcPct val="20000"/>
              </a:spcBef>
              <a:buClr>
                <a:schemeClr val="tx2"/>
              </a:buClr>
              <a:buSzPct val="70000"/>
              <a:buFont typeface="Wingdings" pitchFamily="2" charset="2"/>
              <a:buChar char="¡"/>
            </a:pPr>
            <a:r>
              <a:rPr lang="pt-BR" sz="2400" kern="0" dirty="0">
                <a:latin typeface="+mn-lt"/>
              </a:rPr>
              <a:t>Que produtos foram os que mais receberam intervenções técnicas no último ano?</a:t>
            </a: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dirty="0">
                <a:latin typeface="+mn-lt"/>
              </a:rPr>
              <a:t>As hierarquias surgem como grupamentos naturais desses filtros.</a:t>
            </a:r>
          </a:p>
          <a:p>
            <a:pPr marL="742950" lvl="1" indent="-285750">
              <a:lnSpc>
                <a:spcPct val="90000"/>
              </a:lnSpc>
              <a:spcBef>
                <a:spcPct val="20000"/>
              </a:spcBef>
              <a:buClr>
                <a:schemeClr val="tx2"/>
              </a:buClr>
              <a:buSzPct val="70000"/>
              <a:buFont typeface="Wingdings" pitchFamily="2" charset="2"/>
              <a:buChar char="¡"/>
            </a:pPr>
            <a:r>
              <a:rPr kumimoji="0" lang="pt-BR" sz="2400" b="0" i="0" u="none" strike="noStrike" kern="0" cap="none" spc="0" normalizeH="0" baseline="0" noProof="0" dirty="0">
                <a:ln>
                  <a:noFill/>
                </a:ln>
                <a:solidFill>
                  <a:schemeClr val="tx1"/>
                </a:solidFill>
                <a:effectLst/>
                <a:uLnTx/>
                <a:uFillTx/>
                <a:latin typeface="+mn-lt"/>
              </a:rPr>
              <a:t>Exemplos:</a:t>
            </a:r>
            <a:r>
              <a:rPr kumimoji="0" lang="pt-BR" sz="2400" b="0" i="0" u="none" strike="noStrike" kern="0" cap="none" spc="0" normalizeH="0" noProof="0" dirty="0">
                <a:ln>
                  <a:noFill/>
                </a:ln>
                <a:solidFill>
                  <a:schemeClr val="tx1"/>
                </a:solidFill>
                <a:effectLst/>
                <a:uLnTx/>
                <a:uFillTx/>
                <a:latin typeface="+mn-lt"/>
              </a:rPr>
              <a:t> Que produtos clientes jovens (abaixo de 22 anos) adquiriram no ano passado?</a:t>
            </a:r>
          </a:p>
          <a:p>
            <a:pPr marL="1200150" lvl="2" indent="-285750">
              <a:lnSpc>
                <a:spcPct val="90000"/>
              </a:lnSpc>
              <a:spcBef>
                <a:spcPct val="20000"/>
              </a:spcBef>
              <a:buClr>
                <a:schemeClr val="tx2"/>
              </a:buClr>
              <a:buSzPct val="70000"/>
              <a:buFont typeface="Wingdings" pitchFamily="2" charset="2"/>
              <a:buChar char="¡"/>
            </a:pPr>
            <a:r>
              <a:rPr lang="pt-BR" sz="2400" kern="0" baseline="0" dirty="0">
                <a:latin typeface="+mn-lt"/>
              </a:rPr>
              <a:t>Que linha</a:t>
            </a:r>
            <a:r>
              <a:rPr lang="pt-BR" sz="2400" kern="0" dirty="0">
                <a:latin typeface="+mn-lt"/>
              </a:rPr>
              <a:t> de produtos </a:t>
            </a:r>
            <a:r>
              <a:rPr lang="pt-BR" sz="2400" kern="0" dirty="0"/>
              <a:t>foi a que mais recebeu intervenções técnicas no último ano?</a:t>
            </a:r>
          </a:p>
          <a:p>
            <a:pPr marL="1200150" lvl="2" indent="-285750">
              <a:lnSpc>
                <a:spcPct val="90000"/>
              </a:lnSpc>
              <a:spcBef>
                <a:spcPct val="20000"/>
              </a:spcBef>
              <a:buClr>
                <a:schemeClr val="tx2"/>
              </a:buClr>
              <a:buSzPct val="70000"/>
              <a:buFont typeface="Wingdings" pitchFamily="2" charset="2"/>
              <a:buChar char="¡"/>
            </a:pPr>
            <a:endParaRPr kumimoji="0" lang="pt-BR" sz="2400" b="0" i="0" u="none" strike="noStrike" kern="0" cap="none" spc="0" normalizeH="0" baseline="0" noProof="0" dirty="0">
              <a:ln>
                <a:noFill/>
              </a:ln>
              <a:solidFill>
                <a:schemeClr val="tx1"/>
              </a:solidFill>
              <a:effectLst/>
              <a:uLnTx/>
              <a:uFillTx/>
              <a:latin typeface="+mn-lt"/>
            </a:endParaRPr>
          </a:p>
        </p:txBody>
      </p:sp>
      <p:pic>
        <p:nvPicPr>
          <p:cNvPr id="2050" name="Picture 2"/>
          <p:cNvPicPr>
            <a:picLocks noChangeAspect="1" noChangeArrowheads="1"/>
          </p:cNvPicPr>
          <p:nvPr/>
        </p:nvPicPr>
        <p:blipFill>
          <a:blip r:embed="rId2" cstate="print"/>
          <a:srcRect/>
          <a:stretch>
            <a:fillRect/>
          </a:stretch>
        </p:blipFill>
        <p:spPr bwMode="auto">
          <a:xfrm>
            <a:off x="7308304" y="5569835"/>
            <a:ext cx="1463998" cy="1288165"/>
          </a:xfrm>
          <a:prstGeom prst="rect">
            <a:avLst/>
          </a:prstGeom>
          <a:noFill/>
          <a:ln w="9525">
            <a:noFill/>
            <a:miter lim="800000"/>
            <a:headEnd/>
            <a:tailEnd/>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51520" y="1700808"/>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a:latin typeface="+mn-lt"/>
              </a:rPr>
              <a:t>Bus Matrix</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lgn="just"/>
            <a:r>
              <a:rPr lang="pt-BR" sz="2000" dirty="0"/>
              <a:t>Trata-se de um forma simples e objetiva para mostrar o cruzamento das métricas e dimensões na fase de levantamento funcional.</a:t>
            </a:r>
          </a:p>
          <a:p>
            <a:pPr algn="just"/>
            <a:r>
              <a:rPr lang="pt-BR" sz="2000" dirty="0"/>
              <a:t>Temos uma descrição das dimensões, das medidas, e do relacionamento entre elas.</a:t>
            </a:r>
          </a:p>
          <a:p>
            <a:pPr algn="just"/>
            <a:r>
              <a:rPr lang="pt-BR" sz="2000" dirty="0"/>
              <a:t>Esta matriz é preenchida durante as entrevistas com as áreas de negócios, de forma a identificar os indicadores de medição e a maneira como se deve ser visto em relatórios gerenciais.</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4300"/>
            <a:ext cx="7343775" cy="1011238"/>
          </a:xfrm>
        </p:spPr>
        <p:txBody>
          <a:bodyPr>
            <a:normAutofit/>
          </a:bodyPr>
          <a:lstStyle/>
          <a:p>
            <a:r>
              <a:rPr lang="pt-BR" dirty="0"/>
              <a:t>Modelagem Dimensional - Complementos</a:t>
            </a:r>
          </a:p>
        </p:txBody>
      </p:sp>
      <p:pic>
        <p:nvPicPr>
          <p:cNvPr id="32770" name="Picture 2"/>
          <p:cNvPicPr>
            <a:picLocks noChangeAspect="1" noChangeArrowheads="1"/>
          </p:cNvPicPr>
          <p:nvPr/>
        </p:nvPicPr>
        <p:blipFill>
          <a:blip r:embed="rId2" cstate="print"/>
          <a:srcRect/>
          <a:stretch>
            <a:fillRect/>
          </a:stretch>
        </p:blipFill>
        <p:spPr bwMode="auto">
          <a:xfrm>
            <a:off x="251520" y="1196752"/>
            <a:ext cx="8001730" cy="5092651"/>
          </a:xfrm>
          <a:prstGeom prst="rect">
            <a:avLst/>
          </a:prstGeom>
          <a:noFill/>
          <a:ln w="9525">
            <a:noFill/>
            <a:miter lim="800000"/>
            <a:headEnd/>
            <a:tailEnd/>
          </a:ln>
        </p:spPr>
      </p:pic>
      <p:sp>
        <p:nvSpPr>
          <p:cNvPr id="6" name="Rectangle 3"/>
          <p:cNvSpPr txBox="1">
            <a:spLocks noChangeArrowheads="1"/>
          </p:cNvSpPr>
          <p:nvPr/>
        </p:nvSpPr>
        <p:spPr>
          <a:xfrm>
            <a:off x="251520" y="6453360"/>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kern="0" dirty="0">
                <a:latin typeface="+mn-lt"/>
              </a:rPr>
              <a:t>Bus Matrix – </a:t>
            </a:r>
            <a:r>
              <a:rPr lang="en-US" kern="0" dirty="0" err="1">
                <a:latin typeface="+mn-lt"/>
              </a:rPr>
              <a:t>Exemplo</a:t>
            </a:r>
            <a:r>
              <a:rPr lang="en-US" kern="0" dirty="0">
                <a:latin typeface="+mn-lt"/>
              </a:rPr>
              <a:t> </a:t>
            </a:r>
            <a:r>
              <a:rPr lang="en-US" kern="0" dirty="0" err="1">
                <a:latin typeface="+mn-lt"/>
              </a:rPr>
              <a:t>extraído</a:t>
            </a:r>
            <a:r>
              <a:rPr lang="en-US" kern="0" dirty="0">
                <a:latin typeface="+mn-lt"/>
              </a:rPr>
              <a:t> de </a:t>
            </a:r>
            <a:r>
              <a:rPr lang="en-US" kern="0" dirty="0" err="1">
                <a:latin typeface="+mn-lt"/>
              </a:rPr>
              <a:t>Eventos</a:t>
            </a:r>
            <a:r>
              <a:rPr lang="en-US" kern="0" dirty="0">
                <a:latin typeface="+mn-lt"/>
              </a:rPr>
              <a:t> </a:t>
            </a:r>
            <a:r>
              <a:rPr lang="en-US" kern="0" dirty="0" err="1">
                <a:latin typeface="+mn-lt"/>
              </a:rPr>
              <a:t>Artísticos</a:t>
            </a:r>
            <a:endParaRPr kumimoji="0" lang="en-US" i="0" u="none" strike="noStrike" kern="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dirty="0"/>
              <a:t>Um </a:t>
            </a:r>
            <a:r>
              <a:rPr lang="pt-BR" sz="2400" b="1" dirty="0" err="1"/>
              <a:t>check</a:t>
            </a:r>
            <a:r>
              <a:rPr lang="pt-BR" sz="2400" b="1" dirty="0"/>
              <a:t> </a:t>
            </a:r>
            <a:r>
              <a:rPr lang="pt-BR" sz="2400" b="1" dirty="0" err="1"/>
              <a:t>list</a:t>
            </a:r>
            <a:r>
              <a:rPr lang="pt-BR" sz="2400" b="1" dirty="0"/>
              <a:t> prático</a:t>
            </a:r>
          </a:p>
        </p:txBody>
      </p:sp>
    </p:spTree>
    <p:extLst>
      <p:ext uri="{BB962C8B-B14F-4D97-AF65-F5344CB8AC3E}">
        <p14:creationId xmlns:p14="http://schemas.microsoft.com/office/powerpoint/2010/main" val="417267819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5888"/>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251520" y="1268760"/>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Aspectos</a:t>
            </a:r>
            <a:r>
              <a:rPr lang="en-US" sz="2400" b="1" kern="0" dirty="0">
                <a:latin typeface="+mn-lt"/>
              </a:rPr>
              <a:t> </a:t>
            </a:r>
            <a:r>
              <a:rPr lang="en-US" sz="2400" b="1" kern="0" dirty="0" err="1">
                <a:latin typeface="+mn-lt"/>
              </a:rPr>
              <a:t>Práticos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buFont typeface="Arial" pitchFamily="34" charset="0"/>
              <a:buChar char="•"/>
            </a:pPr>
            <a:r>
              <a:rPr lang="pt-BR" sz="2400" dirty="0"/>
              <a:t> Nunca esquecer que o reconhecimento do sucesso do DW está diretamente ligado à aceitação do usuário, do tomador de decisões. Um DW que não atenda a tal requisito, não atendeu a principal finalidade para a qual foi concebido. O modelador deve compreender, detalhadamente, de que forma e qual é a informação que o tomador de decisão precisa e conceber o DW para responder o maior número de questões relacionadas a forma de pensar do usuário.</a:t>
            </a:r>
          </a:p>
        </p:txBody>
      </p:sp>
      <p:pic>
        <p:nvPicPr>
          <p:cNvPr id="1026" name="Picture 2" descr="http://4.bp.blogspot.com/_jCvnMHY84e4/S2IE1_QMxPI/AAAAAAAAAAU/4O2wTSYyd-Q/s320/tomador+de+decisao2.bmp"/>
          <p:cNvPicPr>
            <a:picLocks noChangeAspect="1" noChangeArrowheads="1"/>
          </p:cNvPicPr>
          <p:nvPr/>
        </p:nvPicPr>
        <p:blipFill>
          <a:blip r:embed="rId2" cstate="print"/>
          <a:srcRect/>
          <a:stretch>
            <a:fillRect/>
          </a:stretch>
        </p:blipFill>
        <p:spPr bwMode="auto">
          <a:xfrm>
            <a:off x="6810360" y="5328477"/>
            <a:ext cx="1928523" cy="1488579"/>
          </a:xfrm>
          <a:prstGeom prst="rect">
            <a:avLst/>
          </a:prstGeom>
          <a:noFill/>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4300"/>
            <a:ext cx="7343775" cy="1011238"/>
          </a:xfrm>
        </p:spPr>
        <p:txBody>
          <a:bodyPr>
            <a:normAutofit/>
          </a:bodyPr>
          <a:lstStyle/>
          <a:p>
            <a:r>
              <a:rPr lang="pt-BR" dirty="0"/>
              <a:t>Modelagem Dimensional - Complementos</a:t>
            </a:r>
          </a:p>
        </p:txBody>
      </p:sp>
      <p:sp>
        <p:nvSpPr>
          <p:cNvPr id="5" name="Rectangle 3"/>
          <p:cNvSpPr txBox="1">
            <a:spLocks noChangeArrowheads="1"/>
          </p:cNvSpPr>
          <p:nvPr/>
        </p:nvSpPr>
        <p:spPr>
          <a:xfrm>
            <a:off x="251520" y="1268760"/>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Aspectos</a:t>
            </a:r>
            <a:r>
              <a:rPr lang="en-US" sz="2400" b="1" kern="0" dirty="0">
                <a:latin typeface="+mn-lt"/>
              </a:rPr>
              <a:t> </a:t>
            </a:r>
            <a:r>
              <a:rPr lang="en-US" sz="2400" b="1" kern="0" dirty="0" err="1">
                <a:latin typeface="+mn-lt"/>
              </a:rPr>
              <a:t>Práticos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buFont typeface="Arial" pitchFamily="34" charset="0"/>
              <a:buChar char="•"/>
            </a:pPr>
            <a:r>
              <a:rPr lang="pt-BR" sz="2400" dirty="0"/>
              <a:t> A presunção que o negócio, seus requisitos, análises, dados subjacentes e a tecnologia, são estáticos. O tempo, além de fundamental em qualquer tipo de análise, com seu fluir tende a alterar as necessidades do tomador de decisão, muda aspectos tecnológicos e chega a alterar de tal forma o negócio, que perguntas que antes eram vitais deixam de ser importância. O modelador deve ter em mente que quanto maior o tempo decorrido entre análise e implementação, maior a chance de fracasso. Talvez aí resida a grande vantagem que </a:t>
            </a:r>
            <a:r>
              <a:rPr lang="pt-BR" sz="2400" dirty="0" err="1"/>
              <a:t>Kimball</a:t>
            </a:r>
            <a:r>
              <a:rPr lang="pt-BR" sz="2400" dirty="0"/>
              <a:t> leva sobre </a:t>
            </a:r>
            <a:r>
              <a:rPr lang="pt-BR" sz="2400" dirty="0" err="1"/>
              <a:t>Imnom</a:t>
            </a:r>
            <a:r>
              <a:rPr lang="pt-BR" sz="2400" dirty="0"/>
              <a:t>.</a:t>
            </a:r>
          </a:p>
          <a:p>
            <a:pPr>
              <a:buFont typeface="Arial" pitchFamily="34" charset="0"/>
              <a:buChar char="•"/>
            </a:pPr>
            <a:endParaRPr lang="pt-BR" sz="2400" dirty="0"/>
          </a:p>
        </p:txBody>
      </p:sp>
      <p:pic>
        <p:nvPicPr>
          <p:cNvPr id="6" name="Picture 6" descr="relogio"/>
          <p:cNvPicPr>
            <a:picLocks noChangeAspect="1" noChangeArrowheads="1"/>
          </p:cNvPicPr>
          <p:nvPr/>
        </p:nvPicPr>
        <p:blipFill>
          <a:blip r:embed="rId2" cstate="print"/>
          <a:srcRect/>
          <a:stretch>
            <a:fillRect/>
          </a:stretch>
        </p:blipFill>
        <p:spPr bwMode="auto">
          <a:xfrm>
            <a:off x="7156752" y="5512720"/>
            <a:ext cx="1655416" cy="1331720"/>
          </a:xfrm>
          <a:prstGeom prst="rect">
            <a:avLst/>
          </a:prstGeom>
          <a:noFill/>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7325"/>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179512" y="1340768"/>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Aspectos</a:t>
            </a:r>
            <a:r>
              <a:rPr lang="en-US" sz="2400" b="1" kern="0" dirty="0">
                <a:latin typeface="+mn-lt"/>
              </a:rPr>
              <a:t> </a:t>
            </a:r>
            <a:r>
              <a:rPr lang="en-US" sz="2400" b="1" kern="0" dirty="0" err="1">
                <a:latin typeface="+mn-lt"/>
              </a:rPr>
              <a:t>Práticos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buFont typeface="Arial" pitchFamily="34" charset="0"/>
              <a:buChar char="•"/>
            </a:pPr>
            <a:r>
              <a:rPr lang="pt-BR" sz="2400" dirty="0"/>
              <a:t> Nunca devemos carregar apenas dados sumarizados nas estruturas dimensionais especificas pelos tomadores de decisão, na área de apresentação. Essa alternativa de projeto que economiza espaço, agiliza desempenho e, afinal, atende a especificação, acaba por se tornar desastrosa quando o tomador de decisão resolve investigar componentes que levaram a tal somatória.</a:t>
            </a:r>
          </a:p>
          <a:p>
            <a:pPr>
              <a:buFont typeface="Arial" pitchFamily="34" charset="0"/>
              <a:buChar char="•"/>
            </a:pPr>
            <a:endParaRPr lang="pt-BR" sz="2400" dirty="0"/>
          </a:p>
        </p:txBody>
      </p:sp>
      <p:pic>
        <p:nvPicPr>
          <p:cNvPr id="35842" name="Picture 2" descr="http://exacto.blogspot.com/record_42424424.jpg"/>
          <p:cNvPicPr>
            <a:picLocks noChangeAspect="1" noChangeArrowheads="1"/>
          </p:cNvPicPr>
          <p:nvPr/>
        </p:nvPicPr>
        <p:blipFill>
          <a:blip r:embed="rId2" cstate="print"/>
          <a:srcRect/>
          <a:stretch>
            <a:fillRect/>
          </a:stretch>
        </p:blipFill>
        <p:spPr bwMode="auto">
          <a:xfrm>
            <a:off x="7237294" y="5188256"/>
            <a:ext cx="1541542" cy="1628800"/>
          </a:xfrm>
          <a:prstGeom prst="rect">
            <a:avLst/>
          </a:prstGeom>
          <a:noFill/>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5888"/>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179512" y="145742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Aspectos</a:t>
            </a:r>
            <a:r>
              <a:rPr lang="en-US" sz="2400" b="1" kern="0" dirty="0">
                <a:latin typeface="+mn-lt"/>
              </a:rPr>
              <a:t> </a:t>
            </a:r>
            <a:r>
              <a:rPr lang="en-US" sz="2400" b="1" kern="0" dirty="0" err="1">
                <a:latin typeface="+mn-lt"/>
              </a:rPr>
              <a:t>Práticos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buFont typeface="Arial" pitchFamily="34" charset="0"/>
              <a:buChar char="•"/>
            </a:pPr>
            <a:r>
              <a:rPr lang="pt-BR" sz="2400" dirty="0"/>
              <a:t> Nunca devemos popular modelos dimensionais de forma isolada, sem levar em conta a arquitetura que os amarra. Ao esquecer que a dimensão é compartilhada por outros fatos, esquecemos de conformá-la, de achar a granularidade ideal. Essa falha de projeto tende a criar problemas insolúveis de projeto, tudo causado por uma má modelagem. </a:t>
            </a:r>
          </a:p>
          <a:p>
            <a:pPr>
              <a:buFont typeface="Arial" pitchFamily="34" charset="0"/>
              <a:buChar char="•"/>
            </a:pPr>
            <a:endParaRPr lang="pt-BR" sz="2400" dirty="0"/>
          </a:p>
        </p:txBody>
      </p:sp>
      <p:pic>
        <p:nvPicPr>
          <p:cNvPr id="37890" name="Picture 2" descr="http://www.adf.org.br/home/wp-content/uploads/2011/08/Navio-afundando.jpg"/>
          <p:cNvPicPr>
            <a:picLocks noChangeAspect="1" noChangeArrowheads="1"/>
          </p:cNvPicPr>
          <p:nvPr/>
        </p:nvPicPr>
        <p:blipFill>
          <a:blip r:embed="rId2" cstate="print"/>
          <a:srcRect/>
          <a:stretch>
            <a:fillRect/>
          </a:stretch>
        </p:blipFill>
        <p:spPr bwMode="auto">
          <a:xfrm>
            <a:off x="6858840" y="5334616"/>
            <a:ext cx="1919536" cy="1439652"/>
          </a:xfrm>
          <a:prstGeom prst="rect">
            <a:avLst/>
          </a:prstGeom>
          <a:noFill/>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4300"/>
            <a:ext cx="7343775" cy="1011238"/>
          </a:xfrm>
        </p:spPr>
        <p:txBody>
          <a:bodyPr>
            <a:normAutofit/>
          </a:bodyPr>
          <a:lstStyle/>
          <a:p>
            <a:r>
              <a:rPr lang="pt-BR" dirty="0"/>
              <a:t>Modelagem Dimensional - Complementos</a:t>
            </a:r>
          </a:p>
        </p:txBody>
      </p:sp>
      <p:sp>
        <p:nvSpPr>
          <p:cNvPr id="5" name="Rectangle 3"/>
          <p:cNvSpPr txBox="1">
            <a:spLocks noChangeArrowheads="1"/>
          </p:cNvSpPr>
          <p:nvPr/>
        </p:nvSpPr>
        <p:spPr>
          <a:xfrm>
            <a:off x="251520" y="1268760"/>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Aspectos</a:t>
            </a:r>
            <a:r>
              <a:rPr lang="en-US" sz="2400" b="1" kern="0" dirty="0">
                <a:latin typeface="+mn-lt"/>
              </a:rPr>
              <a:t> </a:t>
            </a:r>
            <a:r>
              <a:rPr lang="en-US" sz="2400" b="1" kern="0" dirty="0" err="1">
                <a:latin typeface="+mn-lt"/>
              </a:rPr>
              <a:t>Práticos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buFont typeface="Arial" pitchFamily="34" charset="0"/>
              <a:buChar char="•"/>
            </a:pPr>
            <a:r>
              <a:rPr lang="pt-BR" sz="2400" dirty="0"/>
              <a:t> Nunca tornar os dados supostamente consultáveis na área de apresentação desnecessariamente complexos. No afã de apresentar o maior número possível de informações organizadas, podemos levar tantas possibilidades ao tomador de decisão, que antes de ajudá-lo a pensar na solução mais adequada, podemos apenas gerar mais confusão.</a:t>
            </a:r>
          </a:p>
          <a:p>
            <a:pPr>
              <a:buFont typeface="Arial" pitchFamily="34" charset="0"/>
              <a:buChar char="•"/>
            </a:pPr>
            <a:endParaRPr lang="pt-BR" sz="2400" dirty="0"/>
          </a:p>
        </p:txBody>
      </p:sp>
      <p:pic>
        <p:nvPicPr>
          <p:cNvPr id="38914" name="Picture 2" descr="http://www.ibuscas.com.br/site/blog/2009/excesso_de_informacao_.jpg"/>
          <p:cNvPicPr>
            <a:picLocks noChangeAspect="1" noChangeArrowheads="1"/>
          </p:cNvPicPr>
          <p:nvPr/>
        </p:nvPicPr>
        <p:blipFill>
          <a:blip r:embed="rId2" cstate="print"/>
          <a:srcRect/>
          <a:stretch>
            <a:fillRect/>
          </a:stretch>
        </p:blipFill>
        <p:spPr bwMode="auto">
          <a:xfrm>
            <a:off x="6933862" y="5373216"/>
            <a:ext cx="1819587" cy="1484784"/>
          </a:xfrm>
          <a:prstGeom prst="rect">
            <a:avLst/>
          </a:prstGeom>
          <a:noFill/>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5888"/>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179512" y="1196752"/>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Aspectos</a:t>
            </a:r>
            <a:r>
              <a:rPr lang="en-US" sz="2400" b="1" kern="0" dirty="0">
                <a:latin typeface="+mn-lt"/>
              </a:rPr>
              <a:t> </a:t>
            </a:r>
            <a:r>
              <a:rPr lang="en-US" sz="2400" b="1" kern="0" dirty="0" err="1">
                <a:latin typeface="+mn-lt"/>
              </a:rPr>
              <a:t>Práticos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buFont typeface="Arial" pitchFamily="34" charset="0"/>
              <a:buChar char="•"/>
            </a:pPr>
            <a:r>
              <a:rPr lang="pt-BR" sz="2400" dirty="0"/>
              <a:t> Nunca prestar mais atenção no desempenho operacional e na facilidade de desenvolvimento do “</a:t>
            </a:r>
            <a:r>
              <a:rPr lang="pt-BR" sz="2400" dirty="0" err="1"/>
              <a:t>back-room</a:t>
            </a:r>
            <a:r>
              <a:rPr lang="pt-BR" sz="2400" dirty="0"/>
              <a:t>” do que no desempenho de consultas e facilidade de uso do “</a:t>
            </a:r>
            <a:r>
              <a:rPr lang="pt-BR" sz="2400" dirty="0" err="1"/>
              <a:t>front-room</a:t>
            </a:r>
            <a:r>
              <a:rPr lang="pt-BR" sz="2400" dirty="0"/>
              <a:t>”. Aqui temos alguns dos motivos pela supremacia do modelo estrela sobre o </a:t>
            </a:r>
            <a:r>
              <a:rPr lang="pt-BR" sz="2400" dirty="0" err="1"/>
              <a:t>floco-de-neve</a:t>
            </a:r>
            <a:r>
              <a:rPr lang="pt-BR" sz="2400" dirty="0"/>
              <a:t>. </a:t>
            </a:r>
          </a:p>
          <a:p>
            <a:pPr>
              <a:buFont typeface="Arial" pitchFamily="34" charset="0"/>
              <a:buChar char="•"/>
            </a:pPr>
            <a:endParaRPr lang="pt-BR" sz="2400" dirty="0"/>
          </a:p>
        </p:txBody>
      </p:sp>
      <p:pic>
        <p:nvPicPr>
          <p:cNvPr id="1026" name="Picture 2"/>
          <p:cNvPicPr>
            <a:picLocks noChangeAspect="1" noChangeArrowheads="1"/>
          </p:cNvPicPr>
          <p:nvPr/>
        </p:nvPicPr>
        <p:blipFill>
          <a:blip r:embed="rId2" cstate="print"/>
          <a:srcRect/>
          <a:stretch>
            <a:fillRect/>
          </a:stretch>
        </p:blipFill>
        <p:spPr bwMode="auto">
          <a:xfrm>
            <a:off x="6948264" y="5301208"/>
            <a:ext cx="1743472" cy="1462452"/>
          </a:xfrm>
          <a:prstGeom prst="rect">
            <a:avLst/>
          </a:prstGeom>
          <a:noFill/>
          <a:ln w="9525">
            <a:noFill/>
            <a:miter lim="800000"/>
            <a:headEnd/>
            <a:tailEnd/>
          </a:ln>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179512" y="145742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Aspectos</a:t>
            </a:r>
            <a:r>
              <a:rPr lang="en-US" sz="2400" b="1" kern="0" dirty="0">
                <a:latin typeface="+mn-lt"/>
              </a:rPr>
              <a:t> </a:t>
            </a:r>
            <a:r>
              <a:rPr lang="en-US" sz="2400" b="1" kern="0" dirty="0" err="1">
                <a:latin typeface="+mn-lt"/>
              </a:rPr>
              <a:t>Práticos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buFont typeface="Arial" pitchFamily="34" charset="0"/>
              <a:buChar char="•"/>
            </a:pPr>
            <a:r>
              <a:rPr lang="pt-BR" sz="2400" dirty="0"/>
              <a:t> Nunca gastar recursos voltados a construção de uma estrutura de dados normalizada (</a:t>
            </a:r>
            <a:r>
              <a:rPr lang="pt-BR" sz="2400" dirty="0" err="1"/>
              <a:t>floco-de-neve</a:t>
            </a:r>
            <a:r>
              <a:rPr lang="pt-BR" sz="2400" dirty="0"/>
              <a:t>), mesmo estourando o orçamento, mas gastar o necessário para construir um área de apresentação viável baseada no modelo dimensional. O banco de dados deve servir e não termos um modelo voltado ao seu serviço.</a:t>
            </a:r>
          </a:p>
          <a:p>
            <a:pPr>
              <a:buFont typeface="Arial" pitchFamily="34" charset="0"/>
              <a:buChar char="•"/>
            </a:pPr>
            <a:endParaRPr lang="pt-BR" sz="2400" dirty="0"/>
          </a:p>
        </p:txBody>
      </p:sp>
      <p:pic>
        <p:nvPicPr>
          <p:cNvPr id="2050" name="Picture 2"/>
          <p:cNvPicPr>
            <a:picLocks noChangeAspect="1" noChangeArrowheads="1"/>
          </p:cNvPicPr>
          <p:nvPr/>
        </p:nvPicPr>
        <p:blipFill>
          <a:blip r:embed="rId2" cstate="print"/>
          <a:srcRect/>
          <a:stretch>
            <a:fillRect/>
          </a:stretch>
        </p:blipFill>
        <p:spPr bwMode="auto">
          <a:xfrm>
            <a:off x="6732240" y="5373216"/>
            <a:ext cx="1925960" cy="1392309"/>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idx="4294967295"/>
          </p:nvPr>
        </p:nvSpPr>
        <p:spPr>
          <a:xfrm>
            <a:off x="0" y="114300"/>
            <a:ext cx="7127875" cy="1154113"/>
          </a:xfrm>
        </p:spPr>
        <p:txBody>
          <a:bodyPr>
            <a:normAutofit/>
          </a:bodyPr>
          <a:lstStyle/>
          <a:p>
            <a:r>
              <a:rPr lang="pt-BR" dirty="0"/>
              <a:t>Modelagem Dimensional - Complementos</a:t>
            </a:r>
          </a:p>
        </p:txBody>
      </p:sp>
      <p:sp>
        <p:nvSpPr>
          <p:cNvPr id="109571" name="Rectangle 3"/>
          <p:cNvSpPr>
            <a:spLocks noGrp="1" noChangeArrowheads="1"/>
          </p:cNvSpPr>
          <p:nvPr>
            <p:ph type="body" idx="4294967295"/>
          </p:nvPr>
        </p:nvSpPr>
        <p:spPr>
          <a:xfrm>
            <a:off x="0" y="1600200"/>
            <a:ext cx="8229600" cy="4525963"/>
          </a:xfrm>
        </p:spPr>
        <p:txBody>
          <a:bodyPr>
            <a:normAutofit fontScale="85000" lnSpcReduction="20000"/>
          </a:bodyPr>
          <a:lstStyle/>
          <a:p>
            <a:pPr marL="285750" lvl="0" indent="-285750">
              <a:lnSpc>
                <a:spcPct val="90000"/>
              </a:lnSpc>
              <a:buNone/>
              <a:defRPr/>
            </a:pPr>
            <a:r>
              <a:rPr lang="en-US" b="1" dirty="0" err="1"/>
              <a:t>Dimensão</a:t>
            </a:r>
            <a:r>
              <a:rPr lang="en-US" b="1" dirty="0"/>
              <a:t> Tempo</a:t>
            </a:r>
          </a:p>
          <a:p>
            <a:pPr marL="285750" indent="-285750"/>
            <a:endParaRPr lang="pt-BR" dirty="0"/>
          </a:p>
          <a:p>
            <a:pPr marL="285750" indent="-285750"/>
            <a:r>
              <a:rPr lang="pt-BR" dirty="0"/>
              <a:t>A </a:t>
            </a:r>
            <a:r>
              <a:rPr lang="pt-BR" b="1" dirty="0"/>
              <a:t>dimensão tempo</a:t>
            </a:r>
            <a:r>
              <a:rPr lang="pt-BR" dirty="0"/>
              <a:t>, que dificilmente se origina dos cadastros, habitualmente está relacionada em sua origem a alguma </a:t>
            </a:r>
            <a:r>
              <a:rPr lang="pt-BR" b="1" dirty="0"/>
              <a:t>entidade forte.</a:t>
            </a:r>
          </a:p>
          <a:p>
            <a:pPr marL="285750" indent="-285750"/>
            <a:endParaRPr lang="pt-BR" b="1" dirty="0"/>
          </a:p>
          <a:p>
            <a:pPr marL="285750" indent="-285750"/>
            <a:r>
              <a:rPr lang="pt-BR" dirty="0"/>
              <a:t>Usualmente essa entidade é representada no banco de dados por uma tabela de movimentação, como de notas fiscais emitidas, de ordens de serviço, etc.</a:t>
            </a:r>
          </a:p>
          <a:p>
            <a:pPr marL="285750" indent="-285750"/>
            <a:endParaRPr lang="pt-BR" dirty="0"/>
          </a:p>
          <a:p>
            <a:pPr marL="285750" indent="-285750"/>
            <a:r>
              <a:rPr lang="pt-BR" dirty="0"/>
              <a:t>Mas qual sua importância real?</a:t>
            </a:r>
          </a:p>
        </p:txBody>
      </p:sp>
      <p:pic>
        <p:nvPicPr>
          <p:cNvPr id="5" name="Picture 4" descr="relogio"/>
          <p:cNvPicPr>
            <a:picLocks noChangeAspect="1" noChangeArrowheads="1"/>
          </p:cNvPicPr>
          <p:nvPr/>
        </p:nvPicPr>
        <p:blipFill>
          <a:blip r:embed="rId2" cstate="print"/>
          <a:srcRect/>
          <a:stretch>
            <a:fillRect/>
          </a:stretch>
        </p:blipFill>
        <p:spPr bwMode="auto">
          <a:xfrm>
            <a:off x="7092280" y="5468320"/>
            <a:ext cx="1583408" cy="1273793"/>
          </a:xfrm>
          <a:prstGeom prst="rect">
            <a:avLst/>
          </a:prstGeom>
          <a:noFill/>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179512" y="145742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Aspectos</a:t>
            </a:r>
            <a:r>
              <a:rPr lang="en-US" sz="2400" b="1" kern="0" dirty="0">
                <a:latin typeface="+mn-lt"/>
              </a:rPr>
              <a:t> </a:t>
            </a:r>
            <a:r>
              <a:rPr lang="en-US" sz="2400" b="1" kern="0" dirty="0" err="1">
                <a:latin typeface="+mn-lt"/>
              </a:rPr>
              <a:t>Práticos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buFont typeface="Arial" pitchFamily="34" charset="0"/>
              <a:buChar char="•"/>
            </a:pPr>
            <a:r>
              <a:rPr lang="pt-BR" sz="2400" dirty="0"/>
              <a:t> Nunca atacar um projeto galáctico plurianual, em vez de perseguir esforços de desenvolvimento mais gerenciáveis, porém ainda desafiadores e iterativos. A estrutura de construção de Data </a:t>
            </a:r>
            <a:r>
              <a:rPr lang="pt-BR" sz="2400" dirty="0" err="1"/>
              <a:t>Marts</a:t>
            </a:r>
            <a:r>
              <a:rPr lang="pt-BR" sz="2400" dirty="0"/>
              <a:t> em barramento, quase sempre responde melhor as necessidades da maioria dos negócios.</a:t>
            </a:r>
          </a:p>
          <a:p>
            <a:pPr>
              <a:buFont typeface="Arial" pitchFamily="34" charset="0"/>
              <a:buChar char="•"/>
            </a:pPr>
            <a:endParaRPr lang="pt-BR" sz="2400" dirty="0"/>
          </a:p>
        </p:txBody>
      </p:sp>
      <p:pic>
        <p:nvPicPr>
          <p:cNvPr id="3074" name="Picture 2"/>
          <p:cNvPicPr>
            <a:picLocks noChangeAspect="1" noChangeArrowheads="1"/>
          </p:cNvPicPr>
          <p:nvPr/>
        </p:nvPicPr>
        <p:blipFill>
          <a:blip r:embed="rId2" cstate="print"/>
          <a:srcRect/>
          <a:stretch>
            <a:fillRect/>
          </a:stretch>
        </p:blipFill>
        <p:spPr bwMode="auto">
          <a:xfrm>
            <a:off x="6012160" y="5133975"/>
            <a:ext cx="2676525" cy="1724025"/>
          </a:xfrm>
          <a:prstGeom prst="rect">
            <a:avLst/>
          </a:prstGeom>
          <a:noFill/>
          <a:ln w="9525">
            <a:noFill/>
            <a:miter lim="800000"/>
            <a:headEnd/>
            <a:tailEnd/>
          </a:ln>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88913"/>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179512" y="145742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Aspectos</a:t>
            </a:r>
            <a:r>
              <a:rPr lang="en-US" sz="2400" b="1" kern="0" dirty="0">
                <a:latin typeface="+mn-lt"/>
              </a:rPr>
              <a:t> </a:t>
            </a:r>
            <a:r>
              <a:rPr lang="en-US" sz="2400" b="1" kern="0" dirty="0" err="1">
                <a:latin typeface="+mn-lt"/>
              </a:rPr>
              <a:t>Práticos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buFont typeface="Arial" pitchFamily="34" charset="0"/>
              <a:buChar char="•"/>
            </a:pPr>
            <a:r>
              <a:rPr lang="pt-BR" sz="2400" dirty="0"/>
              <a:t> Cuidados extras devem ser tomados na identificação de um </a:t>
            </a:r>
            <a:r>
              <a:rPr lang="pt-BR" sz="2400" dirty="0" err="1"/>
              <a:t>stakeholder</a:t>
            </a:r>
            <a:r>
              <a:rPr lang="pt-BR" sz="2400" dirty="0"/>
              <a:t> que garanta o projeto na organização. </a:t>
            </a:r>
          </a:p>
          <a:p>
            <a:r>
              <a:rPr lang="pt-BR" sz="2400" dirty="0"/>
              <a:t>Além disso, esse executivo deve ser acessível e razoavelmente visionário, pois de outra forma o projeto dificilmente terá tempo de apresentar seus primeiros resultados, antes dos primeiros cortes de orçamento.</a:t>
            </a:r>
          </a:p>
        </p:txBody>
      </p:sp>
      <p:pic>
        <p:nvPicPr>
          <p:cNvPr id="4098" name="Picture 2"/>
          <p:cNvPicPr>
            <a:picLocks noChangeAspect="1" noChangeArrowheads="1"/>
          </p:cNvPicPr>
          <p:nvPr/>
        </p:nvPicPr>
        <p:blipFill>
          <a:blip r:embed="rId2" cstate="print"/>
          <a:srcRect/>
          <a:stretch>
            <a:fillRect/>
          </a:stretch>
        </p:blipFill>
        <p:spPr bwMode="auto">
          <a:xfrm>
            <a:off x="6660232" y="5319870"/>
            <a:ext cx="2105794" cy="1414110"/>
          </a:xfrm>
          <a:prstGeom prst="rect">
            <a:avLst/>
          </a:prstGeom>
          <a:noFill/>
          <a:ln w="9525">
            <a:noFill/>
            <a:miter lim="800000"/>
            <a:headEnd/>
            <a:tailEnd/>
          </a:ln>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5888"/>
            <a:ext cx="7343775" cy="1009650"/>
          </a:xfrm>
        </p:spPr>
        <p:txBody>
          <a:bodyPr>
            <a:normAutofit/>
          </a:bodyPr>
          <a:lstStyle/>
          <a:p>
            <a:r>
              <a:rPr lang="pt-BR" dirty="0"/>
              <a:t>Modelagem Dimensional - Complementos</a:t>
            </a:r>
          </a:p>
        </p:txBody>
      </p:sp>
      <p:sp>
        <p:nvSpPr>
          <p:cNvPr id="5" name="Rectangle 3"/>
          <p:cNvSpPr txBox="1">
            <a:spLocks noChangeArrowheads="1"/>
          </p:cNvSpPr>
          <p:nvPr/>
        </p:nvSpPr>
        <p:spPr>
          <a:xfrm>
            <a:off x="179512" y="1340768"/>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Aspectos</a:t>
            </a:r>
            <a:r>
              <a:rPr lang="en-US" sz="2400" b="1" kern="0" dirty="0">
                <a:latin typeface="+mn-lt"/>
              </a:rPr>
              <a:t> </a:t>
            </a:r>
            <a:r>
              <a:rPr lang="en-US" sz="2400" b="1" kern="0" dirty="0" err="1">
                <a:latin typeface="+mn-lt"/>
              </a:rPr>
              <a:t>Práticos</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a:buFont typeface="Arial" pitchFamily="34" charset="0"/>
              <a:buChar char="•"/>
            </a:pPr>
            <a:r>
              <a:rPr lang="pt-BR" sz="2400" dirty="0"/>
              <a:t> Esquecer que a TI, com seus dados e suas tecnologias estão a serviço das áreas usuárias e nunca o contrário. Gastar tempo e dinheiro com tecnologia só é justificado se um conjunto de processos assim o determinar.</a:t>
            </a:r>
          </a:p>
          <a:p>
            <a:pPr>
              <a:buFont typeface="Arial" pitchFamily="34" charset="0"/>
              <a:buChar char="•"/>
            </a:pPr>
            <a:endParaRPr lang="pt-BR" sz="2400" dirty="0"/>
          </a:p>
        </p:txBody>
      </p:sp>
      <p:pic>
        <p:nvPicPr>
          <p:cNvPr id="5122" name="Picture 2"/>
          <p:cNvPicPr>
            <a:picLocks noChangeAspect="1" noChangeArrowheads="1"/>
          </p:cNvPicPr>
          <p:nvPr/>
        </p:nvPicPr>
        <p:blipFill>
          <a:blip r:embed="rId2" cstate="print"/>
          <a:srcRect/>
          <a:stretch>
            <a:fillRect/>
          </a:stretch>
        </p:blipFill>
        <p:spPr bwMode="auto">
          <a:xfrm>
            <a:off x="7164288" y="5472569"/>
            <a:ext cx="1571107" cy="1385431"/>
          </a:xfrm>
          <a:prstGeom prst="rect">
            <a:avLst/>
          </a:prstGeom>
          <a:noFill/>
          <a:ln w="9525">
            <a:noFill/>
            <a:miter lim="800000"/>
            <a:headEnd/>
            <a:tailEnd/>
          </a:ln>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1"/>
          <p:cNvPicPr>
            <a:picLocks noChangeAspect="1"/>
          </p:cNvPicPr>
          <p:nvPr/>
        </p:nvPicPr>
        <p:blipFill>
          <a:blip r:embed="rId2" cstate="print"/>
          <a:srcRect/>
          <a:stretch>
            <a:fillRect/>
          </a:stretch>
        </p:blipFill>
        <p:spPr bwMode="auto">
          <a:xfrm>
            <a:off x="179512" y="1124744"/>
            <a:ext cx="8232594" cy="6165304"/>
          </a:xfrm>
          <a:prstGeom prst="rect">
            <a:avLst/>
          </a:prstGeom>
          <a:noFill/>
          <a:ln w="9525">
            <a:noFill/>
            <a:miter lim="800000"/>
            <a:headEnd/>
            <a:tailEnd/>
          </a:ln>
        </p:spPr>
      </p:pic>
      <p:sp>
        <p:nvSpPr>
          <p:cNvPr id="5" name="CaixaDeTexto 4"/>
          <p:cNvSpPr txBox="1"/>
          <p:nvPr/>
        </p:nvSpPr>
        <p:spPr>
          <a:xfrm>
            <a:off x="0" y="332656"/>
            <a:ext cx="6732240" cy="461665"/>
          </a:xfrm>
          <a:prstGeom prst="rect">
            <a:avLst/>
          </a:prstGeom>
          <a:noFill/>
        </p:spPr>
        <p:txBody>
          <a:bodyPr wrap="square" rtlCol="0">
            <a:spAutoFit/>
          </a:bodyPr>
          <a:lstStyle/>
          <a:p>
            <a:r>
              <a:rPr lang="pt-BR" sz="2400" b="1" dirty="0"/>
              <a:t>10 Regras de Ouro de </a:t>
            </a:r>
            <a:r>
              <a:rPr lang="pt-BR" sz="2400" b="1" dirty="0" err="1"/>
              <a:t>Kimball</a:t>
            </a:r>
            <a:endParaRPr lang="pt-BR" sz="2400" b="1" dirty="0"/>
          </a:p>
        </p:txBody>
      </p:sp>
    </p:spTree>
    <p:extLst>
      <p:ext uri="{BB962C8B-B14F-4D97-AF65-F5344CB8AC3E}">
        <p14:creationId xmlns:p14="http://schemas.microsoft.com/office/powerpoint/2010/main" val="262270203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8" name="Rectangle 6"/>
          <p:cNvSpPr>
            <a:spLocks noChangeArrowheads="1"/>
          </p:cNvSpPr>
          <p:nvPr/>
        </p:nvSpPr>
        <p:spPr bwMode="auto">
          <a:xfrm>
            <a:off x="251520" y="1196752"/>
            <a:ext cx="8496944" cy="432048"/>
          </a:xfrm>
          <a:prstGeom prst="rect">
            <a:avLst/>
          </a:prstGeom>
          <a:noFill/>
          <a:ln w="9525">
            <a:noFill/>
            <a:miter lim="800000"/>
            <a:headEnd/>
            <a:tailEnd/>
          </a:ln>
          <a:effectLst/>
        </p:spPr>
        <p:txBody>
          <a:bodyPr/>
          <a:lstStyle/>
          <a:p>
            <a:pPr marL="285750" indent="-285750" algn="l">
              <a:lnSpc>
                <a:spcPct val="80000"/>
              </a:lnSpc>
              <a:spcBef>
                <a:spcPct val="30000"/>
              </a:spcBef>
              <a:buClr>
                <a:schemeClr val="bg2"/>
              </a:buClr>
            </a:pPr>
            <a:r>
              <a:rPr lang="pt-BR" sz="2400" b="1" i="0" dirty="0">
                <a:solidFill>
                  <a:srgbClr val="000000"/>
                </a:solidFill>
              </a:rPr>
              <a:t>Origem</a:t>
            </a:r>
          </a:p>
        </p:txBody>
      </p:sp>
      <p:sp>
        <p:nvSpPr>
          <p:cNvPr id="5" name="Rectangle 6"/>
          <p:cNvSpPr>
            <a:spLocks noChangeArrowheads="1"/>
          </p:cNvSpPr>
          <p:nvPr/>
        </p:nvSpPr>
        <p:spPr bwMode="auto">
          <a:xfrm>
            <a:off x="0" y="1484784"/>
            <a:ext cx="8676456" cy="5184576"/>
          </a:xfrm>
          <a:prstGeom prst="rect">
            <a:avLst/>
          </a:prstGeom>
          <a:noFill/>
          <a:ln w="9525">
            <a:noFill/>
            <a:miter lim="800000"/>
            <a:headEnd/>
            <a:tailEnd/>
          </a:ln>
          <a:effectLst/>
        </p:spPr>
        <p:txBody>
          <a:bodyPr/>
          <a:lstStyle/>
          <a:p>
            <a:pPr marL="285750" algn="l">
              <a:lnSpc>
                <a:spcPct val="150000"/>
              </a:lnSpc>
              <a:spcBef>
                <a:spcPts val="100"/>
              </a:spcBef>
              <a:buClr>
                <a:schemeClr val="bg2"/>
              </a:buClr>
            </a:pPr>
            <a:r>
              <a:rPr lang="pt-BR" i="0" dirty="0">
                <a:solidFill>
                  <a:srgbClr val="000000"/>
                </a:solidFill>
                <a:latin typeface="Verdana" pitchFamily="34" charset="0"/>
              </a:rPr>
              <a:t>Surgiram durante aula dada por </a:t>
            </a:r>
            <a:r>
              <a:rPr lang="pt-BR" i="0" dirty="0" err="1">
                <a:solidFill>
                  <a:srgbClr val="000000"/>
                </a:solidFill>
                <a:latin typeface="Verdana" pitchFamily="34" charset="0"/>
              </a:rPr>
              <a:t>Margy</a:t>
            </a:r>
            <a:r>
              <a:rPr lang="pt-BR" i="0" dirty="0">
                <a:solidFill>
                  <a:srgbClr val="000000"/>
                </a:solidFill>
                <a:latin typeface="Verdana" pitchFamily="34" charset="0"/>
              </a:rPr>
              <a:t> Ross, presidente do </a:t>
            </a:r>
            <a:r>
              <a:rPr lang="pt-BR" i="0" dirty="0" err="1">
                <a:solidFill>
                  <a:srgbClr val="000000"/>
                </a:solidFill>
                <a:latin typeface="Verdana" pitchFamily="34" charset="0"/>
              </a:rPr>
              <a:t>Kimball</a:t>
            </a:r>
            <a:r>
              <a:rPr lang="pt-BR" i="0" dirty="0">
                <a:solidFill>
                  <a:srgbClr val="000000"/>
                </a:solidFill>
                <a:latin typeface="Verdana" pitchFamily="34" charset="0"/>
              </a:rPr>
              <a:t> </a:t>
            </a:r>
            <a:r>
              <a:rPr lang="pt-BR" i="0" dirty="0" err="1">
                <a:solidFill>
                  <a:srgbClr val="000000"/>
                </a:solidFill>
                <a:latin typeface="Verdana" pitchFamily="34" charset="0"/>
              </a:rPr>
              <a:t>Group</a:t>
            </a:r>
            <a:r>
              <a:rPr lang="pt-BR" i="0" dirty="0">
                <a:solidFill>
                  <a:srgbClr val="000000"/>
                </a:solidFill>
                <a:latin typeface="Verdana" pitchFamily="34" charset="0"/>
              </a:rPr>
              <a:t>. Segundo ela, algumas não deveriam ser quebradas em nenhuma hipótese e outras podem ser flexibilizadas. </a:t>
            </a:r>
          </a:p>
          <a:p>
            <a:pPr marL="285750" algn="l">
              <a:lnSpc>
                <a:spcPct val="150000"/>
              </a:lnSpc>
              <a:spcBef>
                <a:spcPts val="100"/>
              </a:spcBef>
              <a:buClr>
                <a:schemeClr val="bg2"/>
              </a:buClr>
            </a:pPr>
            <a:r>
              <a:rPr lang="pt-BR" i="0" dirty="0">
                <a:solidFill>
                  <a:srgbClr val="000000"/>
                </a:solidFill>
                <a:latin typeface="Verdana" pitchFamily="34" charset="0"/>
              </a:rPr>
              <a:t>Todavia, como cada caso é um caso, é pouco provável que se possa de antemão quais pertençam ao primeiro grupo e quais fazem parte do segundo...</a:t>
            </a:r>
          </a:p>
        </p:txBody>
      </p:sp>
      <p:pic>
        <p:nvPicPr>
          <p:cNvPr id="27650" name="Picture 2" descr="http://www.negocioganhardinheiro.com/wp-content/gallery/fotos-2/comecar-negocio-regra-ouro.jpg"/>
          <p:cNvPicPr>
            <a:picLocks noChangeAspect="1" noChangeArrowheads="1"/>
          </p:cNvPicPr>
          <p:nvPr/>
        </p:nvPicPr>
        <p:blipFill>
          <a:blip r:embed="rId2" cstate="print"/>
          <a:srcRect/>
          <a:stretch>
            <a:fillRect/>
          </a:stretch>
        </p:blipFill>
        <p:spPr bwMode="auto">
          <a:xfrm>
            <a:off x="5276031" y="4074368"/>
            <a:ext cx="3400425" cy="2667000"/>
          </a:xfrm>
          <a:prstGeom prst="rect">
            <a:avLst/>
          </a:prstGeom>
          <a:noFill/>
        </p:spPr>
      </p:pic>
      <p:sp>
        <p:nvSpPr>
          <p:cNvPr id="8" name="Rectangle 2"/>
          <p:cNvSpPr>
            <a:spLocks noGrp="1" noChangeArrowheads="1"/>
          </p:cNvSpPr>
          <p:nvPr>
            <p:ph type="title" idx="4294967295"/>
          </p:nvPr>
        </p:nvSpPr>
        <p:spPr>
          <a:xfrm>
            <a:off x="35387" y="188640"/>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84</a:t>
            </a:fld>
            <a:endParaRPr lang="pt-BR"/>
          </a:p>
        </p:txBody>
      </p:sp>
    </p:spTree>
    <p:extLst>
      <p:ext uri="{BB962C8B-B14F-4D97-AF65-F5344CB8AC3E}">
        <p14:creationId xmlns:p14="http://schemas.microsoft.com/office/powerpoint/2010/main" val="206397702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118737" y="214819"/>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85</a:t>
            </a:fld>
            <a:endParaRPr lang="pt-BR"/>
          </a:p>
        </p:txBody>
      </p:sp>
      <p:sp>
        <p:nvSpPr>
          <p:cNvPr id="381958" name="Rectangle 6"/>
          <p:cNvSpPr>
            <a:spLocks noChangeArrowheads="1"/>
          </p:cNvSpPr>
          <p:nvPr/>
        </p:nvSpPr>
        <p:spPr bwMode="auto">
          <a:xfrm>
            <a:off x="151239" y="1008112"/>
            <a:ext cx="8568952" cy="1152128"/>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1ª Regra: Carregue dados detalhados para as estruturas dimensionais.</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216024" y="2160240"/>
            <a:ext cx="8532440" cy="3284984"/>
          </a:xfrm>
          <a:prstGeom prst="rect">
            <a:avLst/>
          </a:prstGeom>
          <a:noFill/>
          <a:ln w="9525">
            <a:noFill/>
            <a:miter lim="800000"/>
            <a:headEnd/>
            <a:tailEnd/>
          </a:ln>
          <a:effectLst/>
        </p:spPr>
        <p:txBody>
          <a:bodyPr/>
          <a:lstStyle/>
          <a:p>
            <a:pPr algn="l"/>
            <a:r>
              <a:rPr lang="pt-BR" sz="2000" i="0" dirty="0">
                <a:latin typeface="Verdana" pitchFamily="34" charset="0"/>
              </a:rPr>
              <a:t>Modelos dimensionais devem ser </a:t>
            </a:r>
            <a:r>
              <a:rPr lang="pt-BR" sz="2000" i="0" dirty="0" err="1">
                <a:latin typeface="Verdana" pitchFamily="34" charset="0"/>
              </a:rPr>
              <a:t>populados</a:t>
            </a:r>
            <a:r>
              <a:rPr lang="pt-BR" sz="2000" i="0" dirty="0">
                <a:latin typeface="Verdana" pitchFamily="34" charset="0"/>
              </a:rPr>
              <a:t> com um conjunto detalhado de dados que suportem requisitos imprevisíveis de filtragem e agrupamento necessários para atender as consultas dos usuários de negócios. </a:t>
            </a:r>
          </a:p>
          <a:p>
            <a:pPr algn="l"/>
            <a:r>
              <a:rPr lang="pt-BR" sz="2000" i="0" dirty="0">
                <a:latin typeface="Verdana" pitchFamily="34" charset="0"/>
              </a:rPr>
              <a:t>Usuários normalmente não precisam visualizar um registro por vez, mas é impossível prever de quais diferentes maneiras eles pretendem ver os dados e acessar os detalhes. </a:t>
            </a:r>
          </a:p>
        </p:txBody>
      </p:sp>
    </p:spTree>
    <p:extLst>
      <p:ext uri="{BB962C8B-B14F-4D97-AF65-F5344CB8AC3E}">
        <p14:creationId xmlns:p14="http://schemas.microsoft.com/office/powerpoint/2010/main" val="137726636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05172" y="225971"/>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86</a:t>
            </a:fld>
            <a:endParaRPr lang="pt-BR"/>
          </a:p>
        </p:txBody>
      </p:sp>
      <p:sp>
        <p:nvSpPr>
          <p:cNvPr id="381958" name="Rectangle 6"/>
          <p:cNvSpPr>
            <a:spLocks noChangeArrowheads="1"/>
          </p:cNvSpPr>
          <p:nvPr/>
        </p:nvSpPr>
        <p:spPr bwMode="auto">
          <a:xfrm>
            <a:off x="107504" y="908720"/>
            <a:ext cx="8568952" cy="1152128"/>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1ª Regra: Carregue dados detalhados para as estruturas dimensionais.</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107504" y="2060848"/>
            <a:ext cx="8424936" cy="2736304"/>
          </a:xfrm>
          <a:prstGeom prst="rect">
            <a:avLst/>
          </a:prstGeom>
          <a:noFill/>
          <a:ln w="9525">
            <a:noFill/>
            <a:miter lim="800000"/>
            <a:headEnd/>
            <a:tailEnd/>
          </a:ln>
          <a:effectLst/>
        </p:spPr>
        <p:txBody>
          <a:bodyPr/>
          <a:lstStyle/>
          <a:p>
            <a:pPr algn="l"/>
            <a:r>
              <a:rPr lang="pt-BR" sz="2000" i="0" dirty="0">
                <a:latin typeface="Verdana" pitchFamily="34" charset="0"/>
              </a:rPr>
              <a:t>Se apenas dados agregados estiverem disponíveis, então você já deve se preparar para enfrentar problemas quando os usuários chegarem a uma barreira intransponível ao tentarem acessar “aquele” detalhe que não lhe é disponibilizado... </a:t>
            </a:r>
          </a:p>
        </p:txBody>
      </p:sp>
    </p:spTree>
    <p:extLst>
      <p:ext uri="{BB962C8B-B14F-4D97-AF65-F5344CB8AC3E}">
        <p14:creationId xmlns:p14="http://schemas.microsoft.com/office/powerpoint/2010/main" val="5610769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138218" y="215727"/>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87</a:t>
            </a:fld>
            <a:endParaRPr lang="pt-BR"/>
          </a:p>
        </p:txBody>
      </p:sp>
      <p:sp>
        <p:nvSpPr>
          <p:cNvPr id="381958" name="Rectangle 6"/>
          <p:cNvSpPr>
            <a:spLocks noChangeArrowheads="1"/>
          </p:cNvSpPr>
          <p:nvPr/>
        </p:nvSpPr>
        <p:spPr bwMode="auto">
          <a:xfrm>
            <a:off x="138218" y="1052736"/>
            <a:ext cx="8568952" cy="1152128"/>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1ª Regra: Carregue dados detalhados para as estruturas dimensionais.</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179512" y="1988840"/>
            <a:ext cx="7992888" cy="4437112"/>
          </a:xfrm>
          <a:prstGeom prst="rect">
            <a:avLst/>
          </a:prstGeom>
          <a:noFill/>
          <a:ln w="9525">
            <a:noFill/>
            <a:miter lim="800000"/>
            <a:headEnd/>
            <a:tailEnd/>
          </a:ln>
          <a:effectLst/>
        </p:spPr>
        <p:txBody>
          <a:bodyPr/>
          <a:lstStyle/>
          <a:p>
            <a:pPr algn="l"/>
            <a:r>
              <a:rPr lang="pt-BR" sz="2000" i="0" dirty="0">
                <a:latin typeface="Verdana" pitchFamily="34" charset="0"/>
              </a:rPr>
              <a:t>É claro, dados detalhados podem ser complementados por modelos dimensionais agregados que trazem vantagens de desempenho para consultas frequentes de dados sumarizados, mas os usuários de negócios não conseguem viver apenas dos dados agregados; Eles precisam dos detalhes, daqueles detalhes impossíveis de se conceber inicialmente, para responder seus diferentes questionamentos.</a:t>
            </a:r>
            <a:endParaRPr lang="pt-BR" sz="2000" i="0" dirty="0">
              <a:solidFill>
                <a:srgbClr val="000000"/>
              </a:solidFill>
              <a:latin typeface="Verdana" pitchFamily="34" charset="0"/>
            </a:endParaRPr>
          </a:p>
        </p:txBody>
      </p:sp>
    </p:spTree>
    <p:extLst>
      <p:ext uri="{BB962C8B-B14F-4D97-AF65-F5344CB8AC3E}">
        <p14:creationId xmlns:p14="http://schemas.microsoft.com/office/powerpoint/2010/main" val="282315505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77180" y="225971"/>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88</a:t>
            </a:fld>
            <a:endParaRPr lang="pt-BR"/>
          </a:p>
        </p:txBody>
      </p:sp>
      <p:sp>
        <p:nvSpPr>
          <p:cNvPr id="381958" name="Rectangle 6"/>
          <p:cNvSpPr>
            <a:spLocks noChangeArrowheads="1"/>
          </p:cNvSpPr>
          <p:nvPr/>
        </p:nvSpPr>
        <p:spPr bwMode="auto">
          <a:xfrm>
            <a:off x="107504" y="1052736"/>
            <a:ext cx="8568952" cy="1152128"/>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2ª Regra: Estruture os modelos dimensionais em torno dos processos de negócios.</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107504" y="2043608"/>
            <a:ext cx="8712968" cy="4697760"/>
          </a:xfrm>
          <a:prstGeom prst="rect">
            <a:avLst/>
          </a:prstGeom>
          <a:noFill/>
          <a:ln w="9525">
            <a:noFill/>
            <a:miter lim="800000"/>
            <a:headEnd/>
            <a:tailEnd/>
          </a:ln>
          <a:effectLst/>
        </p:spPr>
        <p:txBody>
          <a:bodyPr/>
          <a:lstStyle/>
          <a:p>
            <a:pPr algn="l">
              <a:buFont typeface="Arial" pitchFamily="34" charset="0"/>
              <a:buChar char="•"/>
            </a:pPr>
            <a:r>
              <a:rPr lang="pt-BR" sz="2000" i="0" dirty="0">
                <a:latin typeface="Verdana" pitchFamily="34" charset="0"/>
              </a:rPr>
              <a:t> Os processos de negócios são as atividades desenvolvidas por sua empresa; </a:t>
            </a:r>
          </a:p>
          <a:p>
            <a:pPr algn="l">
              <a:buFont typeface="Arial" pitchFamily="34" charset="0"/>
              <a:buChar char="•"/>
            </a:pPr>
            <a:r>
              <a:rPr lang="pt-BR" sz="2000" i="0" dirty="0">
                <a:latin typeface="Verdana" pitchFamily="34" charset="0"/>
              </a:rPr>
              <a:t> Elas representam eventos mensuráveis, como registrar um pedido ou emitir uma fatura para um consumidor. </a:t>
            </a:r>
          </a:p>
          <a:p>
            <a:pPr algn="l">
              <a:buFont typeface="Arial" pitchFamily="34" charset="0"/>
              <a:buChar char="•"/>
            </a:pPr>
            <a:r>
              <a:rPr lang="pt-BR" sz="2000" i="0" dirty="0">
                <a:latin typeface="Verdana" pitchFamily="34" charset="0"/>
              </a:rPr>
              <a:t> Processos de negócios normalmente capturam ou geram métricas únicas de desempenho associadas a cada evento. </a:t>
            </a:r>
          </a:p>
          <a:p>
            <a:pPr algn="l">
              <a:buFont typeface="Arial" pitchFamily="34" charset="0"/>
              <a:buChar char="•"/>
            </a:pPr>
            <a:r>
              <a:rPr lang="pt-BR" sz="2000" i="0" dirty="0">
                <a:latin typeface="Verdana" pitchFamily="34" charset="0"/>
              </a:rPr>
              <a:t> Estas métricas devem ser traduzidas em fatos, com cada processo de negócios sendo representado por uma única tabela fato.</a:t>
            </a:r>
          </a:p>
        </p:txBody>
      </p:sp>
    </p:spTree>
    <p:extLst>
      <p:ext uri="{BB962C8B-B14F-4D97-AF65-F5344CB8AC3E}">
        <p14:creationId xmlns:p14="http://schemas.microsoft.com/office/powerpoint/2010/main" val="18770397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77180" y="321824"/>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7" name="Espaço Reservado para Número de Slide 6"/>
          <p:cNvSpPr>
            <a:spLocks noGrp="1"/>
          </p:cNvSpPr>
          <p:nvPr>
            <p:ph type="sldNum" sz="quarter" idx="4294967295"/>
          </p:nvPr>
        </p:nvSpPr>
        <p:spPr>
          <a:xfrm>
            <a:off x="7010400" y="6356350"/>
            <a:ext cx="2133600" cy="365125"/>
          </a:xfrm>
        </p:spPr>
        <p:txBody>
          <a:bodyPr/>
          <a:lstStyle/>
          <a:p>
            <a:fld id="{0DBB9FE3-D63C-4A40-B010-4651D12E128D}" type="slidenum">
              <a:rPr lang="pt-BR" smtClean="0"/>
              <a:pPr/>
              <a:t>89</a:t>
            </a:fld>
            <a:endParaRPr lang="pt-BR"/>
          </a:p>
        </p:txBody>
      </p:sp>
      <p:sp>
        <p:nvSpPr>
          <p:cNvPr id="5" name="Rectangle 6"/>
          <p:cNvSpPr>
            <a:spLocks noChangeArrowheads="1"/>
          </p:cNvSpPr>
          <p:nvPr/>
        </p:nvSpPr>
        <p:spPr bwMode="auto">
          <a:xfrm>
            <a:off x="107504" y="2060848"/>
            <a:ext cx="8568952" cy="3240360"/>
          </a:xfrm>
          <a:prstGeom prst="rect">
            <a:avLst/>
          </a:prstGeom>
          <a:noFill/>
          <a:ln w="9525">
            <a:noFill/>
            <a:miter lim="800000"/>
            <a:headEnd/>
            <a:tailEnd/>
          </a:ln>
          <a:effectLst/>
        </p:spPr>
        <p:txBody>
          <a:bodyPr/>
          <a:lstStyle/>
          <a:p>
            <a:pPr algn="l"/>
            <a:r>
              <a:rPr lang="pt-BR" sz="2000" i="0" dirty="0">
                <a:latin typeface="Verdana" pitchFamily="34" charset="0"/>
              </a:rPr>
              <a:t>Além destas tabelas fato para cada processo, tabelas fato consolidadas às vezes são criadas para combinar métricas de vários processos em uma tabela fato com um nível padronizado de detalhe. </a:t>
            </a:r>
          </a:p>
          <a:p>
            <a:pPr algn="l"/>
            <a:r>
              <a:rPr lang="pt-BR" sz="2000" i="0" dirty="0">
                <a:latin typeface="Verdana" pitchFamily="34" charset="0"/>
              </a:rPr>
              <a:t>Novamente, tabelas fato agregadas são um complemento para as tabelas fato detalhadas relacionadas aos processos de negócio, e não um seu substituto.</a:t>
            </a:r>
          </a:p>
        </p:txBody>
      </p:sp>
      <p:sp>
        <p:nvSpPr>
          <p:cNvPr id="6" name="Rectangle 6"/>
          <p:cNvSpPr>
            <a:spLocks noChangeArrowheads="1"/>
          </p:cNvSpPr>
          <p:nvPr/>
        </p:nvSpPr>
        <p:spPr bwMode="auto">
          <a:xfrm>
            <a:off x="107613" y="1038182"/>
            <a:ext cx="8568952" cy="1152128"/>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2ª Regra: Estruture os modelos dimensionais em torno dos processos de negócios.</a:t>
            </a:r>
            <a:endParaRPr lang="pt-BR" sz="2000" b="1" i="0" dirty="0">
              <a:solidFill>
                <a:srgbClr val="000000"/>
              </a:solidFill>
              <a:latin typeface="Verdana" pitchFamily="34" charset="0"/>
            </a:endParaRPr>
          </a:p>
        </p:txBody>
      </p:sp>
    </p:spTree>
    <p:extLst>
      <p:ext uri="{BB962C8B-B14F-4D97-AF65-F5344CB8AC3E}">
        <p14:creationId xmlns:p14="http://schemas.microsoft.com/office/powerpoint/2010/main" val="1117885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idx="4294967295"/>
          </p:nvPr>
        </p:nvSpPr>
        <p:spPr>
          <a:xfrm>
            <a:off x="0" y="114300"/>
            <a:ext cx="7343775" cy="1011238"/>
          </a:xfrm>
        </p:spPr>
        <p:txBody>
          <a:bodyPr>
            <a:normAutofit/>
          </a:bodyPr>
          <a:lstStyle/>
          <a:p>
            <a:r>
              <a:rPr lang="pt-BR" dirty="0"/>
              <a:t>Modelagem Dimensional - Complementos</a:t>
            </a:r>
          </a:p>
        </p:txBody>
      </p:sp>
      <p:sp>
        <p:nvSpPr>
          <p:cNvPr id="5" name="Rectangle 3"/>
          <p:cNvSpPr txBox="1">
            <a:spLocks noChangeArrowheads="1"/>
          </p:cNvSpPr>
          <p:nvPr/>
        </p:nvSpPr>
        <p:spPr>
          <a:xfrm>
            <a:off x="228600" y="1268784"/>
            <a:ext cx="8375848" cy="5400576"/>
          </a:xfrm>
          <a:prstGeom prst="rect">
            <a:avLst/>
          </a:prstGeom>
        </p:spPr>
        <p:txBody>
          <a:bodyPr/>
          <a:lstStyle/>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None/>
              <a:tabLst/>
              <a:defRPr/>
            </a:pPr>
            <a:r>
              <a:rPr lang="en-US" sz="2400" b="1" kern="0" dirty="0" err="1">
                <a:latin typeface="+mn-lt"/>
              </a:rPr>
              <a:t>Dimensão</a:t>
            </a:r>
            <a:r>
              <a:rPr lang="en-US" sz="2400" b="1" kern="0" dirty="0">
                <a:latin typeface="+mn-lt"/>
              </a:rPr>
              <a:t> Tempo</a:t>
            </a:r>
            <a:endParaRPr kumimoji="0" lang="en-US" sz="2400" b="1"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baseline="0" noProof="0" dirty="0">
              <a:ln>
                <a:noFill/>
              </a:ln>
              <a:solidFill>
                <a:schemeClr val="tx1"/>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kumimoji="0" lang="pt-BR" sz="2400" b="0" i="0" u="none" strike="noStrike" kern="0" cap="none" spc="0" normalizeH="0" baseline="0" noProof="0" dirty="0">
                <a:ln>
                  <a:noFill/>
                </a:ln>
                <a:solidFill>
                  <a:schemeClr val="tx1"/>
                </a:solidFill>
                <a:effectLst/>
                <a:uLnTx/>
                <a:uFillTx/>
                <a:latin typeface="+mn-lt"/>
                <a:ea typeface="+mn-ea"/>
                <a:cs typeface="+mn-cs"/>
              </a:rPr>
              <a:t>Na própria definição</a:t>
            </a:r>
            <a:r>
              <a:rPr kumimoji="0" lang="pt-BR" sz="2400" b="0" i="0" u="none" strike="noStrike" kern="0" cap="none" spc="0" normalizeH="0" noProof="0" dirty="0">
                <a:ln>
                  <a:noFill/>
                </a:ln>
                <a:solidFill>
                  <a:schemeClr val="tx1"/>
                </a:solidFill>
                <a:effectLst/>
                <a:uLnTx/>
                <a:uFillTx/>
                <a:latin typeface="+mn-lt"/>
                <a:ea typeface="+mn-ea"/>
                <a:cs typeface="+mn-cs"/>
              </a:rPr>
              <a:t> de DW proposta por </a:t>
            </a:r>
            <a:r>
              <a:rPr kumimoji="0" lang="pt-BR" sz="2400" b="0" i="0" u="none" strike="noStrike" kern="0" cap="none" spc="0" normalizeH="0" noProof="0" dirty="0" err="1">
                <a:ln>
                  <a:noFill/>
                </a:ln>
                <a:solidFill>
                  <a:schemeClr val="tx1"/>
                </a:solidFill>
                <a:effectLst/>
                <a:uLnTx/>
                <a:uFillTx/>
                <a:latin typeface="+mn-lt"/>
                <a:ea typeface="+mn-ea"/>
                <a:cs typeface="+mn-cs"/>
              </a:rPr>
              <a:t>Imnon</a:t>
            </a:r>
            <a:r>
              <a:rPr kumimoji="0" lang="pt-BR" sz="2400" b="0" i="0" u="none" strike="noStrike" kern="0" cap="none" spc="0" normalizeH="0" noProof="0" dirty="0">
                <a:ln>
                  <a:noFill/>
                </a:ln>
                <a:solidFill>
                  <a:schemeClr val="tx1"/>
                </a:solidFill>
                <a:effectLst/>
                <a:uLnTx/>
                <a:uFillTx/>
                <a:latin typeface="+mn-lt"/>
                <a:ea typeface="+mn-ea"/>
                <a:cs typeface="+mn-cs"/>
              </a:rPr>
              <a:t> (</a:t>
            </a:r>
            <a:r>
              <a:rPr kumimoji="0" lang="pt-BR" sz="2400" b="0" i="0" u="none" strike="noStrike" kern="0" cap="none" spc="0" normalizeH="0" noProof="0" dirty="0" err="1">
                <a:ln>
                  <a:noFill/>
                </a:ln>
                <a:solidFill>
                  <a:schemeClr val="tx1"/>
                </a:solidFill>
                <a:effectLst/>
                <a:uLnTx/>
                <a:uFillTx/>
                <a:latin typeface="+mn-lt"/>
                <a:ea typeface="+mn-ea"/>
                <a:cs typeface="+mn-cs"/>
              </a:rPr>
              <a:t>datawarehouse</a:t>
            </a:r>
            <a:r>
              <a:rPr kumimoji="0" lang="pt-BR" sz="2400" b="0" i="0" u="none" strike="noStrike" kern="0" cap="none" spc="0" normalizeH="0" noProof="0" dirty="0">
                <a:ln>
                  <a:noFill/>
                </a:ln>
                <a:solidFill>
                  <a:schemeClr val="tx1"/>
                </a:solidFill>
                <a:effectLst/>
                <a:uLnTx/>
                <a:uFillTx/>
                <a:latin typeface="+mn-lt"/>
                <a:ea typeface="+mn-ea"/>
                <a:cs typeface="+mn-cs"/>
              </a:rPr>
              <a:t> é um conjunto de dados baseados em assuntos, integrado, não volátil e variável em relação ao </a:t>
            </a:r>
            <a:r>
              <a:rPr kumimoji="0" lang="pt-BR" sz="2400" b="0" i="0" u="none" strike="noStrike" kern="0" cap="none" spc="0" normalizeH="0" noProof="0" dirty="0">
                <a:ln>
                  <a:noFill/>
                </a:ln>
                <a:solidFill>
                  <a:srgbClr val="C00000"/>
                </a:solidFill>
                <a:effectLst/>
                <a:uLnTx/>
                <a:uFillTx/>
                <a:latin typeface="+mn-lt"/>
                <a:ea typeface="+mn-ea"/>
                <a:cs typeface="+mn-cs"/>
              </a:rPr>
              <a:t>tempo</a:t>
            </a:r>
            <a:r>
              <a:rPr kumimoji="0" lang="pt-BR" sz="2400" b="0" i="0" u="none" strike="noStrike" kern="0" cap="none" spc="0" normalizeH="0" noProof="0" dirty="0">
                <a:ln>
                  <a:noFill/>
                </a:ln>
                <a:effectLst/>
                <a:uLnTx/>
                <a:uFillTx/>
                <a:latin typeface="+mn-lt"/>
                <a:ea typeface="+mn-ea"/>
                <a:cs typeface="+mn-cs"/>
              </a:rPr>
              <a:t>), percebe-se que o tempo tem importância vital. Mas e o que </a:t>
            </a:r>
            <a:r>
              <a:rPr kumimoji="0" lang="pt-BR" sz="2400" b="0" i="0" u="none" strike="noStrike" kern="0" cap="none" spc="0" normalizeH="0" noProof="0" dirty="0" err="1">
                <a:ln>
                  <a:noFill/>
                </a:ln>
                <a:effectLst/>
                <a:uLnTx/>
                <a:uFillTx/>
                <a:latin typeface="+mn-lt"/>
                <a:ea typeface="+mn-ea"/>
                <a:cs typeface="+mn-cs"/>
              </a:rPr>
              <a:t>Kimball</a:t>
            </a:r>
            <a:r>
              <a:rPr kumimoji="0" lang="pt-BR" sz="2400" b="0" i="0" u="none" strike="noStrike" kern="0" cap="none" spc="0" normalizeH="0" noProof="0" dirty="0">
                <a:ln>
                  <a:noFill/>
                </a:ln>
                <a:effectLst/>
                <a:uLnTx/>
                <a:uFillTx/>
                <a:latin typeface="+mn-lt"/>
                <a:ea typeface="+mn-ea"/>
                <a:cs typeface="+mn-cs"/>
              </a:rPr>
              <a:t> acha?</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noProof="0" dirty="0">
              <a:latin typeface="+mn-lt"/>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400" kern="0" noProof="0" dirty="0">
                <a:latin typeface="+mn-lt"/>
              </a:rPr>
              <a:t>“A dimensão tempo é muito poderosa e importante em todo data </a:t>
            </a:r>
            <a:r>
              <a:rPr lang="pt-BR" sz="2400" kern="0" noProof="0" dirty="0" err="1">
                <a:latin typeface="+mn-lt"/>
              </a:rPr>
              <a:t>mart</a:t>
            </a:r>
            <a:r>
              <a:rPr lang="pt-BR" sz="2400" kern="0" noProof="0" dirty="0">
                <a:latin typeface="+mn-lt"/>
              </a:rPr>
              <a:t> e data warehouse corporativo. Como tal deve ser tratada de forma distinta, em relação às demais dimensões”.</a:t>
            </a: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kumimoji="0" lang="pt-BR" sz="2400" b="0" i="0" u="none" strike="noStrike" kern="0" cap="none" spc="0" normalizeH="0" noProof="0" dirty="0">
              <a:ln>
                <a:noFill/>
              </a:ln>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r>
              <a:rPr lang="pt-BR" sz="2000" kern="0" dirty="0">
                <a:solidFill>
                  <a:srgbClr val="C00000"/>
                </a:solidFill>
                <a:latin typeface="+mn-lt"/>
              </a:rPr>
              <a:t>Vamos analisar mais profundamente então...</a:t>
            </a:r>
            <a:endParaRPr kumimoji="0" lang="pt-BR" sz="2000" b="0" i="0" u="none" strike="noStrike" kern="0" cap="none" spc="0" normalizeH="0" noProof="0" dirty="0">
              <a:ln>
                <a:noFill/>
              </a:ln>
              <a:solidFill>
                <a:srgbClr val="C00000"/>
              </a:solidFill>
              <a:effectLst/>
              <a:uLnTx/>
              <a:uFillTx/>
              <a:latin typeface="+mn-lt"/>
              <a:ea typeface="+mn-ea"/>
              <a:cs typeface="+mn-cs"/>
            </a:endParaRPr>
          </a:p>
          <a:p>
            <a:pPr marL="285750" marR="0" lvl="0" indent="-285750" algn="l" defTabSz="914400" rtl="0" eaLnBrk="1" fontAlgn="base" latinLnBrk="0" hangingPunct="1">
              <a:lnSpc>
                <a:spcPct val="90000"/>
              </a:lnSpc>
              <a:spcBef>
                <a:spcPct val="20000"/>
              </a:spcBef>
              <a:spcAft>
                <a:spcPct val="0"/>
              </a:spcAft>
              <a:buClr>
                <a:schemeClr val="tx2"/>
              </a:buClr>
              <a:buSzPct val="70000"/>
              <a:buFont typeface="Wingdings" pitchFamily="2" charset="2"/>
              <a:buChar char="¡"/>
              <a:tabLst/>
              <a:defRPr/>
            </a:pPr>
            <a:endParaRPr lang="pt-BR" sz="2400" kern="0" dirty="0"/>
          </a:p>
          <a:p>
            <a:pPr marL="1200150" lvl="2" indent="-285750">
              <a:lnSpc>
                <a:spcPct val="90000"/>
              </a:lnSpc>
              <a:spcBef>
                <a:spcPct val="20000"/>
              </a:spcBef>
              <a:buClr>
                <a:schemeClr val="tx2"/>
              </a:buClr>
              <a:buSzPct val="70000"/>
              <a:buFont typeface="Wingdings" pitchFamily="2" charset="2"/>
              <a:buChar char="¡"/>
            </a:pPr>
            <a:endParaRPr kumimoji="0" lang="pt-BR" sz="2400" b="0" i="0" u="none" strike="noStrike" kern="0" cap="none" spc="0" normalizeH="0" baseline="0" noProof="0" dirty="0">
              <a:ln>
                <a:noFill/>
              </a:ln>
              <a:solidFill>
                <a:schemeClr val="tx1"/>
              </a:solidFill>
              <a:effectLst/>
              <a:uLnTx/>
              <a:uFillTx/>
              <a:latin typeface="+mn-lt"/>
            </a:endParaRPr>
          </a:p>
        </p:txBody>
      </p:sp>
      <p:pic>
        <p:nvPicPr>
          <p:cNvPr id="6" name="Picture 4" descr="relogio"/>
          <p:cNvPicPr>
            <a:picLocks noChangeAspect="1" noChangeArrowheads="1"/>
          </p:cNvPicPr>
          <p:nvPr/>
        </p:nvPicPr>
        <p:blipFill>
          <a:blip r:embed="rId2" cstate="print"/>
          <a:srcRect/>
          <a:stretch>
            <a:fillRect/>
          </a:stretch>
        </p:blipFill>
        <p:spPr bwMode="auto">
          <a:xfrm>
            <a:off x="7092280" y="5468320"/>
            <a:ext cx="1583408" cy="1273793"/>
          </a:xfrm>
          <a:prstGeom prst="rect">
            <a:avLst/>
          </a:prstGeom>
          <a:noFill/>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77180" y="250896"/>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90</a:t>
            </a:fld>
            <a:endParaRPr lang="pt-BR"/>
          </a:p>
        </p:txBody>
      </p:sp>
      <p:sp>
        <p:nvSpPr>
          <p:cNvPr id="5" name="Rectangle 6"/>
          <p:cNvSpPr>
            <a:spLocks noChangeArrowheads="1"/>
          </p:cNvSpPr>
          <p:nvPr/>
        </p:nvSpPr>
        <p:spPr bwMode="auto">
          <a:xfrm>
            <a:off x="107504" y="1916832"/>
            <a:ext cx="8568952" cy="3888432"/>
          </a:xfrm>
          <a:prstGeom prst="rect">
            <a:avLst/>
          </a:prstGeom>
          <a:noFill/>
          <a:ln w="9525">
            <a:noFill/>
            <a:miter lim="800000"/>
            <a:headEnd/>
            <a:tailEnd/>
          </a:ln>
          <a:effectLst/>
        </p:spPr>
        <p:txBody>
          <a:bodyPr/>
          <a:lstStyle/>
          <a:p>
            <a:pPr algn="l"/>
            <a:r>
              <a:rPr lang="pt-BR" sz="2000" i="0" dirty="0">
                <a:latin typeface="Verdana" pitchFamily="34" charset="0"/>
              </a:rPr>
              <a:t>Os eventos mensuráveis descritos na "Regra 2" sempre tem uma data de algum tipo associada a eles, sejam eles um balancete mensal ou uma transferência de dinheiro registrada em algum momento. </a:t>
            </a:r>
          </a:p>
          <a:p>
            <a:pPr algn="l"/>
            <a:endParaRPr lang="pt-BR" sz="2000" i="0" dirty="0">
              <a:latin typeface="Verdana" pitchFamily="34" charset="0"/>
            </a:endParaRPr>
          </a:p>
          <a:p>
            <a:pPr algn="l"/>
            <a:r>
              <a:rPr lang="pt-BR" sz="2000" i="0" dirty="0">
                <a:latin typeface="Verdana" pitchFamily="34" charset="0"/>
              </a:rPr>
              <a:t>Cada tabela fato deve ter ao menos uma chave estrangeira associada a uma tabela de dimensão data, cuja granularidade é única. Pode ser um dia, um segundo ou outro atributo qualquer do calendário.</a:t>
            </a:r>
          </a:p>
          <a:p>
            <a:pPr algn="l"/>
            <a:r>
              <a:rPr lang="pt-BR" sz="2000" i="0" dirty="0">
                <a:latin typeface="Verdana" pitchFamily="34" charset="0"/>
              </a:rPr>
              <a:t> </a:t>
            </a:r>
          </a:p>
        </p:txBody>
      </p:sp>
      <p:sp>
        <p:nvSpPr>
          <p:cNvPr id="7" name="Rectangle 6"/>
          <p:cNvSpPr>
            <a:spLocks noChangeArrowheads="1"/>
          </p:cNvSpPr>
          <p:nvPr/>
        </p:nvSpPr>
        <p:spPr bwMode="auto">
          <a:xfrm>
            <a:off x="107504" y="980728"/>
            <a:ext cx="8568952" cy="1152128"/>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3ª Regra: Tenha certeza de que cada tabela fato tenha uma dimensão de data associada.</a:t>
            </a:r>
            <a:endParaRPr lang="pt-BR" sz="2000" b="1" i="0" dirty="0">
              <a:solidFill>
                <a:srgbClr val="000000"/>
              </a:solidFill>
              <a:latin typeface="Verdana" pitchFamily="34" charset="0"/>
            </a:endParaRPr>
          </a:p>
        </p:txBody>
      </p:sp>
    </p:spTree>
    <p:extLst>
      <p:ext uri="{BB962C8B-B14F-4D97-AF65-F5344CB8AC3E}">
        <p14:creationId xmlns:p14="http://schemas.microsoft.com/office/powerpoint/2010/main" val="114216218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77180" y="243309"/>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91</a:t>
            </a:fld>
            <a:endParaRPr lang="pt-BR"/>
          </a:p>
        </p:txBody>
      </p:sp>
      <p:sp>
        <p:nvSpPr>
          <p:cNvPr id="5" name="Rectangle 6"/>
          <p:cNvSpPr>
            <a:spLocks noChangeArrowheads="1"/>
          </p:cNvSpPr>
          <p:nvPr/>
        </p:nvSpPr>
        <p:spPr bwMode="auto">
          <a:xfrm>
            <a:off x="107504" y="2060848"/>
            <a:ext cx="8568952" cy="3888432"/>
          </a:xfrm>
          <a:prstGeom prst="rect">
            <a:avLst/>
          </a:prstGeom>
          <a:noFill/>
          <a:ln w="9525">
            <a:noFill/>
            <a:miter lim="800000"/>
            <a:headEnd/>
            <a:tailEnd/>
          </a:ln>
          <a:effectLst/>
        </p:spPr>
        <p:txBody>
          <a:bodyPr/>
          <a:lstStyle/>
          <a:p>
            <a:pPr algn="l"/>
            <a:r>
              <a:rPr lang="pt-BR" sz="2000" i="0" dirty="0">
                <a:latin typeface="Verdana" pitchFamily="34" charset="0"/>
              </a:rPr>
              <a:t>Podemos ter também quaisquer outros atributos de calendário com características não padronizadas relacionadas a data do evento, como o período fiscal ou um indicador corporativo de feriado, uma estação do ano ou um mero final de semana. </a:t>
            </a:r>
          </a:p>
          <a:p>
            <a:pPr algn="l"/>
            <a:r>
              <a:rPr lang="pt-BR" sz="2000" i="0" dirty="0">
                <a:latin typeface="Verdana" pitchFamily="34" charset="0"/>
              </a:rPr>
              <a:t>Às vezes múltiplas chaves estrangeiras de data estão ligadas em uma única tabela fato.</a:t>
            </a:r>
          </a:p>
        </p:txBody>
      </p:sp>
      <p:sp>
        <p:nvSpPr>
          <p:cNvPr id="7" name="Rectangle 6"/>
          <p:cNvSpPr>
            <a:spLocks noChangeArrowheads="1"/>
          </p:cNvSpPr>
          <p:nvPr/>
        </p:nvSpPr>
        <p:spPr bwMode="auto">
          <a:xfrm>
            <a:off x="107504" y="1077714"/>
            <a:ext cx="8568952" cy="1152128"/>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3ª Regra: Tenha certeza de que cada tabela fato tenha uma dimensão de data associada.</a:t>
            </a:r>
            <a:endParaRPr lang="pt-BR" sz="2000" b="1" i="0" dirty="0">
              <a:solidFill>
                <a:srgbClr val="000000"/>
              </a:solidFill>
              <a:latin typeface="Verdana" pitchFamily="34" charset="0"/>
            </a:endParaRPr>
          </a:p>
        </p:txBody>
      </p:sp>
    </p:spTree>
    <p:extLst>
      <p:ext uri="{BB962C8B-B14F-4D97-AF65-F5344CB8AC3E}">
        <p14:creationId xmlns:p14="http://schemas.microsoft.com/office/powerpoint/2010/main" val="98386196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107504" y="225971"/>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92</a:t>
            </a:fld>
            <a:endParaRPr lang="pt-BR"/>
          </a:p>
        </p:txBody>
      </p:sp>
      <p:sp>
        <p:nvSpPr>
          <p:cNvPr id="381958" name="Rectangle 6"/>
          <p:cNvSpPr>
            <a:spLocks noChangeArrowheads="1"/>
          </p:cNvSpPr>
          <p:nvPr/>
        </p:nvSpPr>
        <p:spPr bwMode="auto">
          <a:xfrm>
            <a:off x="107504" y="916959"/>
            <a:ext cx="8568952" cy="1152128"/>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4ª Regra: Certifique-se que todos os fatos em uma única tabela fato estão na mesma granularidade ou nível de detalhe.</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107504" y="2331640"/>
            <a:ext cx="8712968" cy="4049688"/>
          </a:xfrm>
          <a:prstGeom prst="rect">
            <a:avLst/>
          </a:prstGeom>
          <a:noFill/>
          <a:ln w="9525">
            <a:noFill/>
            <a:miter lim="800000"/>
            <a:headEnd/>
            <a:tailEnd/>
          </a:ln>
          <a:effectLst/>
        </p:spPr>
        <p:txBody>
          <a:bodyPr/>
          <a:lstStyle/>
          <a:p>
            <a:pPr algn="l"/>
            <a:r>
              <a:rPr lang="pt-BR" sz="2000" i="0" dirty="0">
                <a:latin typeface="Verdana" pitchFamily="34" charset="0"/>
              </a:rPr>
              <a:t>Existem três granularidades fundamentais para classificar todas as tabelas fato: transacional, snapshot periódico, ou snapshot acumulado. </a:t>
            </a:r>
          </a:p>
          <a:p>
            <a:pPr algn="l"/>
            <a:r>
              <a:rPr lang="pt-BR" sz="2000" i="0" dirty="0">
                <a:latin typeface="Verdana" pitchFamily="34" charset="0"/>
              </a:rPr>
              <a:t>Independente de sua granularidade, cada métrica em uma tabela fato deve estar exatamente no mesmo nível de detalhe. </a:t>
            </a:r>
          </a:p>
          <a:p>
            <a:pPr algn="l"/>
            <a:r>
              <a:rPr lang="pt-BR" sz="2000" i="0" dirty="0">
                <a:latin typeface="Verdana" pitchFamily="34" charset="0"/>
              </a:rPr>
              <a:t>Quando você mistura fatos representando muitos níveis de granularidade em uma mesma tabela fato, você estará criando confusão para os usuários de negócios e tornando as aplicações de BI vulneráveis a erros de valores ou outros resultados incorretos.</a:t>
            </a:r>
          </a:p>
        </p:txBody>
      </p:sp>
    </p:spTree>
    <p:extLst>
      <p:ext uri="{BB962C8B-B14F-4D97-AF65-F5344CB8AC3E}">
        <p14:creationId xmlns:p14="http://schemas.microsoft.com/office/powerpoint/2010/main" val="111733221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179512" y="206078"/>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93</a:t>
            </a:fld>
            <a:endParaRPr lang="pt-BR"/>
          </a:p>
        </p:txBody>
      </p:sp>
      <p:sp>
        <p:nvSpPr>
          <p:cNvPr id="381958" name="Rectangle 6"/>
          <p:cNvSpPr>
            <a:spLocks noChangeArrowheads="1"/>
          </p:cNvSpPr>
          <p:nvPr/>
        </p:nvSpPr>
        <p:spPr bwMode="auto">
          <a:xfrm>
            <a:off x="98821" y="980728"/>
            <a:ext cx="8568952" cy="1152128"/>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5ª Regra: Resolva relacionamentos </a:t>
            </a:r>
            <a:r>
              <a:rPr lang="pt-BR" sz="2000" b="1" dirty="0" err="1">
                <a:latin typeface="Verdana" pitchFamily="34" charset="0"/>
              </a:rPr>
              <a:t>muitos-para-muitos</a:t>
            </a:r>
            <a:r>
              <a:rPr lang="pt-BR" sz="2000" b="1" dirty="0">
                <a:latin typeface="Verdana" pitchFamily="34" charset="0"/>
              </a:rPr>
              <a:t> em tabelas fato.</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107504" y="2043608"/>
            <a:ext cx="8712968" cy="4697760"/>
          </a:xfrm>
          <a:prstGeom prst="rect">
            <a:avLst/>
          </a:prstGeom>
          <a:noFill/>
          <a:ln w="9525">
            <a:noFill/>
            <a:miter lim="800000"/>
            <a:headEnd/>
            <a:tailEnd/>
          </a:ln>
          <a:effectLst/>
        </p:spPr>
        <p:txBody>
          <a:bodyPr/>
          <a:lstStyle/>
          <a:p>
            <a:pPr algn="l"/>
            <a:r>
              <a:rPr lang="pt-BR" sz="2000" i="0" dirty="0">
                <a:latin typeface="Verdana" pitchFamily="34" charset="0"/>
              </a:rPr>
              <a:t>Como uma tabela fato guarda os resultados de um evento de um processo de negócios, existem inerentemente relacionamentos </a:t>
            </a:r>
            <a:r>
              <a:rPr lang="pt-BR" sz="2000" i="0" dirty="0" err="1">
                <a:latin typeface="Verdana" pitchFamily="34" charset="0"/>
              </a:rPr>
              <a:t>muitos-para-muitos</a:t>
            </a:r>
            <a:r>
              <a:rPr lang="pt-BR" sz="2000" i="0" dirty="0">
                <a:latin typeface="Verdana" pitchFamily="34" charset="0"/>
              </a:rPr>
              <a:t> (N:M) entre suas chaves estrangeiras, como diferentes produtos vendidos em diferentes lojas em diferentes dias. </a:t>
            </a:r>
          </a:p>
          <a:p>
            <a:pPr algn="l"/>
            <a:r>
              <a:rPr lang="pt-BR" sz="2000" i="0" dirty="0">
                <a:latin typeface="Verdana" pitchFamily="34" charset="0"/>
              </a:rPr>
              <a:t>Estes campos de chaves estrangeiras nunca devem conter valores nulos. Às vezes dimensões podem ter valores diferentes para uma única métrica, como diferentes diagnósticos associados com uma consulta médica ou diferentes clientes de uma conta bancária. </a:t>
            </a:r>
          </a:p>
        </p:txBody>
      </p:sp>
    </p:spTree>
    <p:extLst>
      <p:ext uri="{BB962C8B-B14F-4D97-AF65-F5344CB8AC3E}">
        <p14:creationId xmlns:p14="http://schemas.microsoft.com/office/powerpoint/2010/main" val="224571872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179512" y="260549"/>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94</a:t>
            </a:fld>
            <a:endParaRPr lang="pt-BR"/>
          </a:p>
        </p:txBody>
      </p:sp>
      <p:sp>
        <p:nvSpPr>
          <p:cNvPr id="381958" name="Rectangle 6"/>
          <p:cNvSpPr>
            <a:spLocks noChangeArrowheads="1"/>
          </p:cNvSpPr>
          <p:nvPr/>
        </p:nvSpPr>
        <p:spPr bwMode="auto">
          <a:xfrm>
            <a:off x="107504" y="980728"/>
            <a:ext cx="8568952" cy="1152128"/>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5ª Regra: Resolva relacionamentos </a:t>
            </a:r>
            <a:r>
              <a:rPr lang="pt-BR" sz="2000" b="1" dirty="0" err="1">
                <a:latin typeface="Verdana" pitchFamily="34" charset="0"/>
              </a:rPr>
              <a:t>muitos-para-muitos</a:t>
            </a:r>
            <a:r>
              <a:rPr lang="pt-BR" sz="2000" b="1" dirty="0">
                <a:latin typeface="Verdana" pitchFamily="34" charset="0"/>
              </a:rPr>
              <a:t> em tabelas fato.</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107504" y="2043608"/>
            <a:ext cx="8712968" cy="4697760"/>
          </a:xfrm>
          <a:prstGeom prst="rect">
            <a:avLst/>
          </a:prstGeom>
          <a:noFill/>
          <a:ln w="9525">
            <a:noFill/>
            <a:miter lim="800000"/>
            <a:headEnd/>
            <a:tailEnd/>
          </a:ln>
          <a:effectLst/>
        </p:spPr>
        <p:txBody>
          <a:bodyPr/>
          <a:lstStyle/>
          <a:p>
            <a:pPr algn="l"/>
            <a:r>
              <a:rPr lang="pt-BR" sz="2000" i="0" dirty="0">
                <a:latin typeface="Verdana" pitchFamily="34" charset="0"/>
              </a:rPr>
              <a:t>Nestes casos, seria irracional resolver as dimensões </a:t>
            </a:r>
            <a:r>
              <a:rPr lang="pt-BR" sz="2000" i="0" dirty="0" err="1">
                <a:latin typeface="Verdana" pitchFamily="34" charset="0"/>
              </a:rPr>
              <a:t>multi-valoradas</a:t>
            </a:r>
            <a:r>
              <a:rPr lang="pt-BR" sz="2000" i="0" dirty="0">
                <a:latin typeface="Verdana" pitchFamily="34" charset="0"/>
              </a:rPr>
              <a:t> diretamente na tabela fato, pois isto poderia violar a granularidade natural da métrica. </a:t>
            </a:r>
          </a:p>
          <a:p>
            <a:pPr algn="l"/>
            <a:r>
              <a:rPr lang="pt-BR" sz="2000" i="0" dirty="0">
                <a:latin typeface="Verdana" pitchFamily="34" charset="0"/>
              </a:rPr>
              <a:t>Neste caso, podemos usar um relacionamento </a:t>
            </a:r>
            <a:r>
              <a:rPr lang="pt-BR" sz="2000" i="0" dirty="0" err="1">
                <a:latin typeface="Verdana" pitchFamily="34" charset="0"/>
              </a:rPr>
              <a:t>muitos-para-muitos</a:t>
            </a:r>
            <a:r>
              <a:rPr lang="pt-BR" sz="2000" i="0" dirty="0">
                <a:latin typeface="Verdana" pitchFamily="34" charset="0"/>
              </a:rPr>
              <a:t>, com uma tabela de relacionamento em conjunto com a tabela fato.</a:t>
            </a:r>
          </a:p>
        </p:txBody>
      </p:sp>
    </p:spTree>
    <p:extLst>
      <p:ext uri="{BB962C8B-B14F-4D97-AF65-F5344CB8AC3E}">
        <p14:creationId xmlns:p14="http://schemas.microsoft.com/office/powerpoint/2010/main" val="307660268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77180" y="315317"/>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95</a:t>
            </a:fld>
            <a:endParaRPr lang="pt-BR"/>
          </a:p>
        </p:txBody>
      </p:sp>
      <p:sp>
        <p:nvSpPr>
          <p:cNvPr id="381958" name="Rectangle 6"/>
          <p:cNvSpPr>
            <a:spLocks noChangeArrowheads="1"/>
          </p:cNvSpPr>
          <p:nvPr/>
        </p:nvSpPr>
        <p:spPr bwMode="auto">
          <a:xfrm>
            <a:off x="277180" y="878930"/>
            <a:ext cx="8568952" cy="1008112"/>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6ª Regra: Resolva os relacionamentos </a:t>
            </a:r>
            <a:r>
              <a:rPr lang="pt-BR" sz="2000" b="1" dirty="0" err="1">
                <a:latin typeface="Verdana" pitchFamily="34" charset="0"/>
              </a:rPr>
              <a:t>muitos-para-um</a:t>
            </a:r>
            <a:r>
              <a:rPr lang="pt-BR" sz="2000" b="1" dirty="0">
                <a:latin typeface="Verdana" pitchFamily="34" charset="0"/>
              </a:rPr>
              <a:t> nas tabelas de dimensões.</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251520" y="1844824"/>
            <a:ext cx="8461448" cy="4049688"/>
          </a:xfrm>
          <a:prstGeom prst="rect">
            <a:avLst/>
          </a:prstGeom>
          <a:noFill/>
          <a:ln w="9525">
            <a:noFill/>
            <a:miter lim="800000"/>
            <a:headEnd/>
            <a:tailEnd/>
          </a:ln>
          <a:effectLst/>
        </p:spPr>
        <p:txBody>
          <a:bodyPr/>
          <a:lstStyle/>
          <a:p>
            <a:pPr algn="l"/>
            <a:r>
              <a:rPr lang="pt-BR" sz="2000" i="0" dirty="0">
                <a:latin typeface="Verdana" pitchFamily="34" charset="0"/>
              </a:rPr>
              <a:t>Hierarquicamente, relacionamentos </a:t>
            </a:r>
            <a:r>
              <a:rPr lang="pt-BR" sz="2000" i="0" dirty="0" err="1">
                <a:latin typeface="Verdana" pitchFamily="34" charset="0"/>
              </a:rPr>
              <a:t>muitos-para-um</a:t>
            </a:r>
            <a:r>
              <a:rPr lang="pt-BR" sz="2000" i="0" dirty="0">
                <a:latin typeface="Verdana" pitchFamily="34" charset="0"/>
              </a:rPr>
              <a:t> (M:1) entre atributos são normalmente </a:t>
            </a:r>
            <a:r>
              <a:rPr lang="pt-BR" sz="2000" i="0" dirty="0" err="1">
                <a:latin typeface="Verdana" pitchFamily="34" charset="0"/>
              </a:rPr>
              <a:t>desnormalizados</a:t>
            </a:r>
            <a:r>
              <a:rPr lang="pt-BR" sz="2000" i="0" dirty="0">
                <a:latin typeface="Verdana" pitchFamily="34" charset="0"/>
              </a:rPr>
              <a:t> ou concentrados em uma única tabela dimensão. </a:t>
            </a:r>
          </a:p>
          <a:p>
            <a:pPr algn="l"/>
            <a:r>
              <a:rPr lang="pt-BR" sz="2000" i="0" dirty="0">
                <a:latin typeface="Verdana" pitchFamily="34" charset="0"/>
              </a:rPr>
              <a:t>Caso você não queira passar a maior parte de sua carreira desenhando modelos entidade-relacionamento para sistemas transacionais, você precisa resistir a sua instintiva tendência a normalizar ou criar um </a:t>
            </a:r>
            <a:r>
              <a:rPr lang="pt-BR" sz="2000" i="0" dirty="0" err="1">
                <a:latin typeface="Verdana" pitchFamily="34" charset="0"/>
              </a:rPr>
              <a:t>snowflake</a:t>
            </a:r>
            <a:r>
              <a:rPr lang="pt-BR" sz="2000" i="0" dirty="0">
                <a:latin typeface="Verdana" pitchFamily="34" charset="0"/>
              </a:rPr>
              <a:t> com subdimensões menores para cada relacionamento M:1.</a:t>
            </a:r>
          </a:p>
          <a:p>
            <a:pPr algn="l"/>
            <a:endParaRPr lang="pt-BR" sz="2000" i="0" dirty="0">
              <a:latin typeface="Verdana" pitchFamily="34" charset="0"/>
            </a:endParaRPr>
          </a:p>
          <a:p>
            <a:pPr algn="l"/>
            <a:r>
              <a:rPr lang="pt-BR" sz="2000" i="0" dirty="0" err="1">
                <a:solidFill>
                  <a:srgbClr val="FF0000"/>
                </a:solidFill>
                <a:latin typeface="Verdana" pitchFamily="34" charset="0"/>
              </a:rPr>
              <a:t>Desnormalização</a:t>
            </a:r>
            <a:r>
              <a:rPr lang="pt-BR" sz="2000" i="0" dirty="0">
                <a:solidFill>
                  <a:srgbClr val="FF0000"/>
                </a:solidFill>
                <a:latin typeface="Verdana" pitchFamily="34" charset="0"/>
              </a:rPr>
              <a:t> de dimensões é a regra do jogo na modelagem dimensional.</a:t>
            </a:r>
          </a:p>
        </p:txBody>
      </p:sp>
    </p:spTree>
    <p:extLst>
      <p:ext uri="{BB962C8B-B14F-4D97-AF65-F5344CB8AC3E}">
        <p14:creationId xmlns:p14="http://schemas.microsoft.com/office/powerpoint/2010/main" val="20419049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51520" y="225971"/>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96</a:t>
            </a:fld>
            <a:endParaRPr lang="pt-BR"/>
          </a:p>
        </p:txBody>
      </p:sp>
      <p:sp>
        <p:nvSpPr>
          <p:cNvPr id="381958" name="Rectangle 6"/>
          <p:cNvSpPr>
            <a:spLocks noChangeArrowheads="1"/>
          </p:cNvSpPr>
          <p:nvPr/>
        </p:nvSpPr>
        <p:spPr bwMode="auto">
          <a:xfrm>
            <a:off x="197768" y="836712"/>
            <a:ext cx="8568952" cy="1008112"/>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6ª Regra: Resolva os relacionamentos </a:t>
            </a:r>
            <a:r>
              <a:rPr lang="pt-BR" sz="2000" b="1" dirty="0" err="1">
                <a:latin typeface="Verdana" pitchFamily="34" charset="0"/>
              </a:rPr>
              <a:t>muitos-para-um</a:t>
            </a:r>
            <a:r>
              <a:rPr lang="pt-BR" sz="2000" b="1" dirty="0">
                <a:latin typeface="Verdana" pitchFamily="34" charset="0"/>
              </a:rPr>
              <a:t> nas tabelas de dimensões.</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251520" y="1844824"/>
            <a:ext cx="8461448" cy="4049688"/>
          </a:xfrm>
          <a:prstGeom prst="rect">
            <a:avLst/>
          </a:prstGeom>
          <a:noFill/>
          <a:ln w="9525">
            <a:noFill/>
            <a:miter lim="800000"/>
            <a:headEnd/>
            <a:tailEnd/>
          </a:ln>
          <a:effectLst/>
        </p:spPr>
        <p:txBody>
          <a:bodyPr/>
          <a:lstStyle/>
          <a:p>
            <a:pPr algn="l"/>
            <a:r>
              <a:rPr lang="pt-BR" sz="2000" i="0" dirty="0">
                <a:latin typeface="Verdana" pitchFamily="34" charset="0"/>
              </a:rPr>
              <a:t>É bastante comum ter muitos relacionamentos M:1 em uma única tabela dimensão.</a:t>
            </a:r>
          </a:p>
          <a:p>
            <a:pPr algn="l"/>
            <a:r>
              <a:rPr lang="pt-BR" sz="2000" i="0" dirty="0">
                <a:latin typeface="Verdana" pitchFamily="34" charset="0"/>
              </a:rPr>
              <a:t>Relacionamentos </a:t>
            </a:r>
            <a:r>
              <a:rPr lang="pt-BR" sz="2000" i="0" dirty="0" err="1">
                <a:latin typeface="Verdana" pitchFamily="34" charset="0"/>
              </a:rPr>
              <a:t>um-para-um</a:t>
            </a:r>
            <a:r>
              <a:rPr lang="pt-BR" sz="2000" i="0" dirty="0">
                <a:latin typeface="Verdana" pitchFamily="34" charset="0"/>
              </a:rPr>
              <a:t>, como uma única descrição de produto associada a um código de produto, também são encontradas em uma tabela dimensão.</a:t>
            </a:r>
          </a:p>
          <a:p>
            <a:pPr algn="l"/>
            <a:r>
              <a:rPr lang="pt-BR" sz="2000" i="0" dirty="0">
                <a:latin typeface="Verdana" pitchFamily="34" charset="0"/>
              </a:rPr>
              <a:t>Ocasionalmente relacionamentos </a:t>
            </a:r>
            <a:r>
              <a:rPr lang="pt-BR" sz="2000" i="0" dirty="0" err="1">
                <a:latin typeface="Verdana" pitchFamily="34" charset="0"/>
              </a:rPr>
              <a:t>muitos-para-um</a:t>
            </a:r>
            <a:r>
              <a:rPr lang="pt-BR" sz="2000" i="0" dirty="0">
                <a:latin typeface="Verdana" pitchFamily="34" charset="0"/>
              </a:rPr>
              <a:t> são resolvidos na tabela fato, como no caso de uma tabela de dimensão detalhada com milhões de linhas e com atributos frequentemente atualizados. Entretanto, usar a tabela fato para resolver relacionamentos M:1 deve ser feito de forma moderada.</a:t>
            </a:r>
          </a:p>
        </p:txBody>
      </p:sp>
    </p:spTree>
    <p:extLst>
      <p:ext uri="{BB962C8B-B14F-4D97-AF65-F5344CB8AC3E}">
        <p14:creationId xmlns:p14="http://schemas.microsoft.com/office/powerpoint/2010/main" val="150674671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51520" y="323802"/>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97</a:t>
            </a:fld>
            <a:endParaRPr lang="pt-BR"/>
          </a:p>
        </p:txBody>
      </p:sp>
      <p:sp>
        <p:nvSpPr>
          <p:cNvPr id="381958" name="Rectangle 6"/>
          <p:cNvSpPr>
            <a:spLocks noChangeArrowheads="1"/>
          </p:cNvSpPr>
          <p:nvPr/>
        </p:nvSpPr>
        <p:spPr bwMode="auto">
          <a:xfrm>
            <a:off x="215679" y="986384"/>
            <a:ext cx="8568952" cy="1008112"/>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7ª Regra: Gravar nomes de relatórios e valores de domínios de filtros em tabelas dimensão.</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251520" y="1844824"/>
            <a:ext cx="8640960" cy="4320480"/>
          </a:xfrm>
          <a:prstGeom prst="rect">
            <a:avLst/>
          </a:prstGeom>
          <a:noFill/>
          <a:ln w="9525">
            <a:noFill/>
            <a:miter lim="800000"/>
            <a:headEnd/>
            <a:tailEnd/>
          </a:ln>
          <a:effectLst/>
        </p:spPr>
        <p:txBody>
          <a:bodyPr/>
          <a:lstStyle/>
          <a:p>
            <a:pPr algn="l"/>
            <a:r>
              <a:rPr lang="pt-BR" sz="2000" i="0" dirty="0">
                <a:latin typeface="Verdana" pitchFamily="34" charset="0"/>
              </a:rPr>
              <a:t>Os códigos e, mais importante ainda, as decodificações e descrições associadas a eles usadas como nomes de colunas em relatórios e como filtros em consultas devem ser gravadas em tabelas dimensionais. </a:t>
            </a:r>
          </a:p>
          <a:p>
            <a:pPr algn="l"/>
            <a:r>
              <a:rPr lang="pt-BR" sz="2000" i="0" dirty="0">
                <a:latin typeface="Verdana" pitchFamily="34" charset="0"/>
              </a:rPr>
              <a:t>Evite gravar campos com códigos criptográficos ou volumosos campos descritivos na própria tabela fato. </a:t>
            </a:r>
          </a:p>
          <a:p>
            <a:pPr algn="l"/>
            <a:r>
              <a:rPr lang="pt-BR" sz="2000" i="0" dirty="0">
                <a:latin typeface="Verdana" pitchFamily="34" charset="0"/>
              </a:rPr>
              <a:t>Da mesma forma, não grave apenas o código na tabela de dimensão assumindo que os usuários não precisam das decodificações descritivas ou que elas podem ser resolvidas na aplicação de BI. </a:t>
            </a:r>
          </a:p>
          <a:p>
            <a:pPr algn="l"/>
            <a:r>
              <a:rPr lang="pt-BR" sz="2000" i="0" dirty="0">
                <a:latin typeface="Verdana" pitchFamily="34" charset="0"/>
              </a:rPr>
              <a:t>Se a informação for um nome de linha/coluna ou um filtro de menu, então ela deve ser tratada como um atributo dimensional.</a:t>
            </a:r>
            <a:endParaRPr lang="pt-BR" sz="2000" i="0" dirty="0">
              <a:solidFill>
                <a:srgbClr val="FF0000"/>
              </a:solidFill>
              <a:latin typeface="Verdana" pitchFamily="34" charset="0"/>
            </a:endParaRPr>
          </a:p>
        </p:txBody>
      </p:sp>
    </p:spTree>
    <p:extLst>
      <p:ext uri="{BB962C8B-B14F-4D97-AF65-F5344CB8AC3E}">
        <p14:creationId xmlns:p14="http://schemas.microsoft.com/office/powerpoint/2010/main" val="214840678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77180" y="228415"/>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7" name="Espaço Reservado para Número de Slide 6"/>
          <p:cNvSpPr>
            <a:spLocks noGrp="1"/>
          </p:cNvSpPr>
          <p:nvPr>
            <p:ph type="sldNum" sz="quarter" idx="4294967295"/>
          </p:nvPr>
        </p:nvSpPr>
        <p:spPr>
          <a:xfrm>
            <a:off x="7010400" y="6356350"/>
            <a:ext cx="2133600" cy="365125"/>
          </a:xfrm>
        </p:spPr>
        <p:txBody>
          <a:bodyPr/>
          <a:lstStyle/>
          <a:p>
            <a:fld id="{0DBB9FE3-D63C-4A40-B010-4651D12E128D}" type="slidenum">
              <a:rPr lang="pt-BR" smtClean="0"/>
              <a:pPr/>
              <a:t>98</a:t>
            </a:fld>
            <a:endParaRPr lang="pt-BR"/>
          </a:p>
        </p:txBody>
      </p:sp>
      <p:sp>
        <p:nvSpPr>
          <p:cNvPr id="5" name="Rectangle 6"/>
          <p:cNvSpPr>
            <a:spLocks noChangeArrowheads="1"/>
          </p:cNvSpPr>
          <p:nvPr/>
        </p:nvSpPr>
        <p:spPr bwMode="auto">
          <a:xfrm>
            <a:off x="251520" y="1844824"/>
            <a:ext cx="8461448" cy="4049688"/>
          </a:xfrm>
          <a:prstGeom prst="rect">
            <a:avLst/>
          </a:prstGeom>
          <a:noFill/>
          <a:ln w="9525">
            <a:noFill/>
            <a:miter lim="800000"/>
            <a:headEnd/>
            <a:tailEnd/>
          </a:ln>
          <a:effectLst/>
        </p:spPr>
        <p:txBody>
          <a:bodyPr/>
          <a:lstStyle/>
          <a:p>
            <a:pPr algn="l"/>
            <a:r>
              <a:rPr lang="pt-BR" sz="2000" i="0" dirty="0">
                <a:latin typeface="Verdana" pitchFamily="34" charset="0"/>
              </a:rPr>
              <a:t>Embora a "Regra 5" pede que as chaves estrangeiras de tabelas fato nunca devam ser nulas, também é aconselhável evitar nulos em campos de atributos de tabelas dimensão trocando o valor nulo por um valor como "NA" (não se aplica) ou algum outro valor padrão, determinado pela administração de dados, para reduzir a confusão entre os usuários.</a:t>
            </a:r>
          </a:p>
          <a:p>
            <a:pPr algn="l"/>
            <a:r>
              <a:rPr lang="pt-BR" sz="2000" i="0" dirty="0">
                <a:latin typeface="Verdana" pitchFamily="34" charset="0"/>
              </a:rPr>
              <a:t>Campos nulos são constante ponto de confusão, mesmo entre profissionais de Banco de Dados. Por que seria de outra forma com usuários?</a:t>
            </a:r>
          </a:p>
        </p:txBody>
      </p:sp>
      <p:sp>
        <p:nvSpPr>
          <p:cNvPr id="6" name="Rectangle 6"/>
          <p:cNvSpPr>
            <a:spLocks noChangeArrowheads="1"/>
          </p:cNvSpPr>
          <p:nvPr/>
        </p:nvSpPr>
        <p:spPr bwMode="auto">
          <a:xfrm>
            <a:off x="251520" y="878930"/>
            <a:ext cx="8568952" cy="1008112"/>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7ª Regra: Gravar nomes de relatórios e valores de domínios de filtros em tabelas dimensão.</a:t>
            </a:r>
            <a:endParaRPr lang="pt-BR" sz="2000" b="1" i="0" dirty="0">
              <a:solidFill>
                <a:srgbClr val="000000"/>
              </a:solidFill>
              <a:latin typeface="Verdana" pitchFamily="34" charset="0"/>
            </a:endParaRPr>
          </a:p>
        </p:txBody>
      </p:sp>
    </p:spTree>
    <p:extLst>
      <p:ext uri="{BB962C8B-B14F-4D97-AF65-F5344CB8AC3E}">
        <p14:creationId xmlns:p14="http://schemas.microsoft.com/office/powerpoint/2010/main" val="308349759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2"/>
          <p:cNvSpPr>
            <a:spLocks noGrp="1" noChangeArrowheads="1"/>
          </p:cNvSpPr>
          <p:nvPr>
            <p:ph type="title" idx="4294967295"/>
          </p:nvPr>
        </p:nvSpPr>
        <p:spPr>
          <a:xfrm>
            <a:off x="277180" y="268287"/>
            <a:ext cx="8229600" cy="466725"/>
          </a:xfrm>
        </p:spPr>
        <p:txBody>
          <a:bodyPr>
            <a:normAutofit fontScale="90000"/>
          </a:bodyPr>
          <a:lstStyle/>
          <a:p>
            <a:r>
              <a:rPr lang="pt-BR" sz="2800" dirty="0"/>
              <a:t>10 Regras de Ouro de </a:t>
            </a:r>
            <a:r>
              <a:rPr lang="pt-BR" sz="2800" dirty="0" err="1"/>
              <a:t>Kimball</a:t>
            </a:r>
            <a:endParaRPr lang="pt-BR" sz="2800" dirty="0"/>
          </a:p>
        </p:txBody>
      </p:sp>
      <p:sp>
        <p:nvSpPr>
          <p:cNvPr id="6" name="Espaço Reservado para Número de Slide 5"/>
          <p:cNvSpPr>
            <a:spLocks noGrp="1"/>
          </p:cNvSpPr>
          <p:nvPr>
            <p:ph type="sldNum" sz="quarter" idx="4294967295"/>
          </p:nvPr>
        </p:nvSpPr>
        <p:spPr>
          <a:xfrm>
            <a:off x="7010400" y="6356350"/>
            <a:ext cx="2133600" cy="365125"/>
          </a:xfrm>
        </p:spPr>
        <p:txBody>
          <a:bodyPr/>
          <a:lstStyle/>
          <a:p>
            <a:fld id="{0DBB9FE3-D63C-4A40-B010-4651D12E128D}" type="slidenum">
              <a:rPr lang="pt-BR" smtClean="0"/>
              <a:pPr/>
              <a:t>99</a:t>
            </a:fld>
            <a:endParaRPr lang="pt-BR"/>
          </a:p>
        </p:txBody>
      </p:sp>
      <p:sp>
        <p:nvSpPr>
          <p:cNvPr id="381958" name="Rectangle 6"/>
          <p:cNvSpPr>
            <a:spLocks noChangeArrowheads="1"/>
          </p:cNvSpPr>
          <p:nvPr/>
        </p:nvSpPr>
        <p:spPr bwMode="auto">
          <a:xfrm>
            <a:off x="318628" y="926058"/>
            <a:ext cx="8568952" cy="1008112"/>
          </a:xfrm>
          <a:prstGeom prst="rect">
            <a:avLst/>
          </a:prstGeom>
          <a:noFill/>
          <a:ln w="9525">
            <a:noFill/>
            <a:miter lim="800000"/>
            <a:headEnd/>
            <a:tailEnd/>
          </a:ln>
          <a:effectLst/>
        </p:spPr>
        <p:txBody>
          <a:bodyPr/>
          <a:lstStyle/>
          <a:p>
            <a:pPr marL="285750" indent="-285750" algn="l">
              <a:lnSpc>
                <a:spcPct val="150000"/>
              </a:lnSpc>
              <a:spcBef>
                <a:spcPct val="30000"/>
              </a:spcBef>
              <a:buClr>
                <a:schemeClr val="bg2"/>
              </a:buClr>
            </a:pPr>
            <a:r>
              <a:rPr lang="pt-BR" sz="2000" b="1" dirty="0">
                <a:latin typeface="Verdana" pitchFamily="34" charset="0"/>
              </a:rPr>
              <a:t>8ª Regra: Tenha certeza de que as tabelas dimensão usam uma chave artificial.</a:t>
            </a:r>
            <a:endParaRPr lang="pt-BR" sz="2000" b="1" i="0" dirty="0">
              <a:solidFill>
                <a:srgbClr val="000000"/>
              </a:solidFill>
              <a:latin typeface="Verdana" pitchFamily="34" charset="0"/>
            </a:endParaRPr>
          </a:p>
        </p:txBody>
      </p:sp>
      <p:sp>
        <p:nvSpPr>
          <p:cNvPr id="5" name="Rectangle 6"/>
          <p:cNvSpPr>
            <a:spLocks noChangeArrowheads="1"/>
          </p:cNvSpPr>
          <p:nvPr/>
        </p:nvSpPr>
        <p:spPr bwMode="auto">
          <a:xfrm>
            <a:off x="251520" y="1844824"/>
            <a:ext cx="8640960" cy="4320480"/>
          </a:xfrm>
          <a:prstGeom prst="rect">
            <a:avLst/>
          </a:prstGeom>
          <a:noFill/>
          <a:ln w="9525">
            <a:noFill/>
            <a:miter lim="800000"/>
            <a:headEnd/>
            <a:tailEnd/>
          </a:ln>
          <a:effectLst/>
        </p:spPr>
        <p:txBody>
          <a:bodyPr/>
          <a:lstStyle/>
          <a:p>
            <a:pPr algn="l"/>
            <a:r>
              <a:rPr lang="pt-BR" sz="2000" i="0" dirty="0">
                <a:latin typeface="Verdana" pitchFamily="34" charset="0"/>
              </a:rPr>
              <a:t>As chaves artificiais dos modelos relacionais, chamadas nos modelos dimensionais de </a:t>
            </a:r>
            <a:r>
              <a:rPr lang="pt-BR" sz="2000" i="0" dirty="0" err="1">
                <a:latin typeface="Verdana" pitchFamily="34" charset="0"/>
              </a:rPr>
              <a:t>Surrogates</a:t>
            </a:r>
            <a:r>
              <a:rPr lang="pt-BR" sz="2000" i="0" dirty="0">
                <a:latin typeface="Verdana" pitchFamily="34" charset="0"/>
              </a:rPr>
              <a:t> Keys, são inerentemente sem significado e </a:t>
            </a:r>
            <a:r>
              <a:rPr lang="pt-BR" sz="2000" i="0" dirty="0" err="1">
                <a:latin typeface="Verdana" pitchFamily="34" charset="0"/>
              </a:rPr>
              <a:t>sequenciais</a:t>
            </a:r>
            <a:r>
              <a:rPr lang="pt-BR" sz="2000" i="0" dirty="0">
                <a:latin typeface="Verdana" pitchFamily="34" charset="0"/>
              </a:rPr>
              <a:t> contemplam um grande número de benefícios operacionais, pois chaves menores significam menores tabelas fato, menores índices e desempenho melhorado. </a:t>
            </a:r>
          </a:p>
          <a:p>
            <a:pPr algn="l"/>
            <a:r>
              <a:rPr lang="pt-BR" sz="2000" i="0" dirty="0" err="1">
                <a:latin typeface="Verdana" pitchFamily="34" charset="0"/>
              </a:rPr>
              <a:t>Kimball</a:t>
            </a:r>
            <a:r>
              <a:rPr lang="pt-BR" sz="2000" i="0" dirty="0">
                <a:latin typeface="Verdana" pitchFamily="34" charset="0"/>
              </a:rPr>
              <a:t> advoga que exceto para a dimensão data, onde chaves cronologicamente definidas e mais inteligíveis sejam aceitáveis, nos demais casos devam ser evitadas. Todavia, essa opinião não é unânime, com muitos especialistas não admitindo essa “dica”.</a:t>
            </a:r>
          </a:p>
          <a:p>
            <a:pPr algn="l"/>
            <a:r>
              <a:rPr lang="pt-BR" sz="2000" i="0" dirty="0">
                <a:latin typeface="Verdana" pitchFamily="34" charset="0"/>
              </a:rPr>
              <a:t>Chaves artificiais (</a:t>
            </a:r>
            <a:r>
              <a:rPr lang="pt-BR" sz="2000" i="0" dirty="0" err="1">
                <a:latin typeface="Verdana" pitchFamily="34" charset="0"/>
              </a:rPr>
              <a:t>surrogates</a:t>
            </a:r>
            <a:r>
              <a:rPr lang="pt-BR" sz="2000" i="0" dirty="0">
                <a:latin typeface="Verdana" pitchFamily="34" charset="0"/>
              </a:rPr>
              <a:t> </a:t>
            </a:r>
            <a:r>
              <a:rPr lang="pt-BR" sz="2000" i="0" dirty="0" err="1">
                <a:latin typeface="Verdana" pitchFamily="34" charset="0"/>
              </a:rPr>
              <a:t>keys</a:t>
            </a:r>
            <a:r>
              <a:rPr lang="pt-BR" sz="2000" i="0" dirty="0">
                <a:latin typeface="Verdana" pitchFamily="34" charset="0"/>
              </a:rPr>
              <a:t>) são absolutamente necessárias quando se está registrando alguma alteração nos atributos de uma dimensão que geram uma nova linha para cada mudança observada.</a:t>
            </a:r>
          </a:p>
        </p:txBody>
      </p:sp>
    </p:spTree>
    <p:extLst>
      <p:ext uri="{BB962C8B-B14F-4D97-AF65-F5344CB8AC3E}">
        <p14:creationId xmlns:p14="http://schemas.microsoft.com/office/powerpoint/2010/main" val="2270424749"/>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Personalizar design">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Personalizar design">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Personalizar design">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611</TotalTime>
  <Words>7904</Words>
  <Application>Microsoft Office PowerPoint</Application>
  <PresentationFormat>Apresentação na tela (4:3)</PresentationFormat>
  <Paragraphs>865</Paragraphs>
  <Slides>106</Slides>
  <Notes>20</Notes>
  <HiddenSlides>0</HiddenSlides>
  <MMClips>0</MMClips>
  <ScaleCrop>false</ScaleCrop>
  <HeadingPairs>
    <vt:vector size="6" baseType="variant">
      <vt:variant>
        <vt:lpstr>Fontes usadas</vt:lpstr>
      </vt:variant>
      <vt:variant>
        <vt:i4>6</vt:i4>
      </vt:variant>
      <vt:variant>
        <vt:lpstr>Tema</vt:lpstr>
      </vt:variant>
      <vt:variant>
        <vt:i4>4</vt:i4>
      </vt:variant>
      <vt:variant>
        <vt:lpstr>Títulos de slides</vt:lpstr>
      </vt:variant>
      <vt:variant>
        <vt:i4>106</vt:i4>
      </vt:variant>
    </vt:vector>
  </HeadingPairs>
  <TitlesOfParts>
    <vt:vector size="116" baseType="lpstr">
      <vt:lpstr>Arial</vt:lpstr>
      <vt:lpstr>Calibri</vt:lpstr>
      <vt:lpstr>Courier New</vt:lpstr>
      <vt:lpstr>Mangal</vt:lpstr>
      <vt:lpstr>Verdana</vt:lpstr>
      <vt:lpstr>Wingdings</vt:lpstr>
      <vt:lpstr>Tema do Office</vt:lpstr>
      <vt:lpstr>1_Personalizar design</vt:lpstr>
      <vt:lpstr>Personalizar design</vt:lpstr>
      <vt:lpstr>3_Personalizar design</vt:lpstr>
      <vt:lpstr>Apresentação do PowerPoint</vt:lpstr>
      <vt:lpstr>Apresentação do PowerPoint</vt:lpstr>
      <vt:lpstr>Apresentação do PowerPoint</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Dimensão de Tempo</vt:lpstr>
      <vt:lpstr>Dimensão de Tempo</vt:lpstr>
      <vt:lpstr>Dimensão de Tempo – Mantendo os minutos</vt:lpstr>
      <vt:lpstr>Dimensão de Tempo – Role Playing</vt:lpstr>
      <vt:lpstr>Dimensão de Tempo – Role Playing - Problema</vt:lpstr>
      <vt:lpstr>Apresentação do PowerPoint</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Apresentação do PowerPoint</vt:lpstr>
      <vt:lpstr>Tipos de Chaves (PK) do Banco</vt:lpstr>
      <vt:lpstr>Usando Surrogate Keys</vt:lpstr>
      <vt:lpstr>Exemplos de Surrogate Keys</vt:lpstr>
      <vt:lpstr>Apresentação do PowerPoint</vt:lpstr>
      <vt:lpstr>Modelagem Dimensional - Complementos</vt:lpstr>
      <vt:lpstr>Dimensões Degeneradas/Descaracterizadas</vt:lpstr>
      <vt:lpstr>Dimensões Degeneradas/Descaracterizadas</vt:lpstr>
      <vt:lpstr>Apresentação do PowerPoint</vt:lpstr>
      <vt:lpstr>Modelagem Dimensional - Complementos</vt:lpstr>
      <vt:lpstr>Modelagem Dimensional - Complementos</vt:lpstr>
      <vt:lpstr>Modelagem Dimensional - Complementos</vt:lpstr>
      <vt:lpstr>Modelagem Dimensional - Complementos</vt:lpstr>
      <vt:lpstr>Modelagem Dimensional - Complementos</vt:lpstr>
      <vt:lpstr>Apresentação do PowerPoint</vt:lpstr>
      <vt:lpstr>Modelagem Dimensional - Complementos</vt:lpstr>
      <vt:lpstr>Hierarquias </vt:lpstr>
      <vt:lpstr>Múltiplas Hierarquias na mesma Dimensão</vt:lpstr>
      <vt:lpstr>Apresentação do PowerPoint</vt:lpstr>
      <vt:lpstr>Modelagem Dimensional - Complementos</vt:lpstr>
      <vt:lpstr>Tabelas Factless</vt:lpstr>
      <vt:lpstr>Tabelas Factless - Exemplo</vt:lpstr>
      <vt:lpstr>Tabelas Factless - Exemplo</vt:lpstr>
      <vt:lpstr>Tabelas Factless - Exemplo</vt:lpstr>
      <vt:lpstr>Apresentação do PowerPoint</vt:lpstr>
      <vt:lpstr>Dimensões “Bracket”</vt:lpstr>
      <vt:lpstr>Dimensões “Bracket”</vt:lpstr>
      <vt:lpstr>Dimensões “Bracket” no tempo</vt:lpstr>
      <vt:lpstr>Apresentação do PowerPoint</vt:lpstr>
      <vt:lpstr>Apresentação do PowerPoint</vt:lpstr>
      <vt:lpstr>Apresentação do PowerPoint</vt:lpstr>
      <vt:lpstr>Apresentação do PowerPoint</vt:lpstr>
      <vt:lpstr>Apresentação do PowerPoint</vt:lpstr>
      <vt:lpstr>Modelagem Dimensional - Complementos</vt:lpstr>
      <vt:lpstr>Modelagem Dimensional - Complementos</vt:lpstr>
      <vt:lpstr>Apresentação do PowerPoint</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Modelagem Dimensional - Complementos</vt:lpstr>
      <vt:lpstr>Apresentação do PowerPoint</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10 Regras de Ouro de Kimball</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Perfil</dc:creator>
  <cp:lastModifiedBy>Jorge Luiz Surian</cp:lastModifiedBy>
  <cp:revision>58</cp:revision>
  <dcterms:created xsi:type="dcterms:W3CDTF">2014-12-01T18:05:57Z</dcterms:created>
  <dcterms:modified xsi:type="dcterms:W3CDTF">2018-11-25T12:06:23Z</dcterms:modified>
</cp:coreProperties>
</file>

<file path=docProps/thumbnail.jpeg>
</file>